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Montserrat"/>
      <p:regular r:id="rId44"/>
      <p:bold r:id="rId45"/>
      <p:italic r:id="rId46"/>
      <p:boldItalic r:id="rId47"/>
    </p:embeddedFont>
    <p:embeddedFont>
      <p:font typeface="Montserrat Medium"/>
      <p:regular r:id="rId48"/>
      <p:bold r:id="rId49"/>
      <p:italic r:id="rId50"/>
      <p:boldItalic r:id="rId51"/>
    </p:embeddedFont>
    <p:embeddedFont>
      <p:font typeface="Montserrat ExtraBold"/>
      <p:bold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regular.fntdata"/><Relationship Id="rId43" Type="http://schemas.openxmlformats.org/officeDocument/2006/relationships/slide" Target="slides/slide38.xml"/><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regular.fntdata"/><Relationship Id="rId47" Type="http://schemas.openxmlformats.org/officeDocument/2006/relationships/font" Target="fonts/Montserrat-boldItalic.fntdata"/><Relationship Id="rId49" Type="http://schemas.openxmlformats.org/officeDocument/2006/relationships/font" Target="fonts/Montserrat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Medium-boldItalic.fntdata"/><Relationship Id="rId50" Type="http://schemas.openxmlformats.org/officeDocument/2006/relationships/font" Target="fonts/MontserratMedium-italic.fntdata"/><Relationship Id="rId53" Type="http://schemas.openxmlformats.org/officeDocument/2006/relationships/font" Target="fonts/MontserratExtraBold-boldItalic.fntdata"/><Relationship Id="rId52" Type="http://schemas.openxmlformats.org/officeDocument/2006/relationships/font" Target="fonts/MontserratExtra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2eac3816b1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2eac3816b1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2eac3816b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2eac3816b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when using linear regression, we are making predictions assuming the data comes from a normal distribution.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2eac3816b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2eac3816b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consider a different type of problem, suppose we wanted to create new data points for this experience vs. salary dataset. How would we do that?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2eac3816b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2eac3816b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we could create points just along our line of best fit but this wouldn’t actually make our model necessarily better because these points aren’t reflective of the real-world in which there is a spread of values.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eac3816b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eac3816b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better solution could be to </a:t>
            </a:r>
            <a:r>
              <a:rPr lang="en"/>
              <a:t>create points which follow the normal distribution! In other words, add many points around where we are currently fitting the data, but also add fewer and fewer points the farther we get from this line of best fit. So, understanding the distribution of dataset is helpful in generating new data points.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0b8b84c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0b8b84c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brings us to what is deep generative modelling. I’ve provided this definition on this slide, and I’ll be continuing to include definitions of terminology on the slides throughout this workshop. Deep generative modelling refers to a </a:t>
            </a:r>
            <a:r>
              <a:rPr lang="en">
                <a:solidFill>
                  <a:schemeClr val="dk1"/>
                </a:solidFill>
              </a:rPr>
              <a:t>collection of deep learning techniques that are used to learn the underlying distributions of a dataset so as to generate new data points with some variations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goal is to understand the underlying distribution of the dataset (commonly referred to as the posterior distribution), and sample new data points using this estimated distribution.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5000"/>
              </a:lnSpc>
              <a:spcBef>
                <a:spcPts val="0"/>
              </a:spcBef>
              <a:spcAft>
                <a:spcPts val="0"/>
              </a:spcAft>
              <a:buNone/>
            </a:pPr>
            <a:r>
              <a:rPr lang="en">
                <a:solidFill>
                  <a:schemeClr val="dk1"/>
                </a:solidFill>
              </a:rPr>
              <a:t>Applications of deep generative modelling apply to image generation, audio generation, and even code generation which we talked about in our last </a:t>
            </a:r>
            <a:r>
              <a:rPr lang="en">
                <a:solidFill>
                  <a:schemeClr val="dk1"/>
                </a:solidFill>
              </a:rPr>
              <a:t>reading</a:t>
            </a:r>
            <a:r>
              <a:rPr lang="en">
                <a:solidFill>
                  <a:schemeClr val="dk1"/>
                </a:solidFill>
              </a:rPr>
              <a:t> group session (which by the way we are having the next session this coming Sunday).</a:t>
            </a:r>
            <a:endParaRPr>
              <a:solidFill>
                <a:schemeClr val="dk1"/>
              </a:solidFill>
            </a:endParaRPr>
          </a:p>
          <a:p>
            <a:pPr indent="0" lvl="0" marL="0" rtl="0" algn="l">
              <a:spcBef>
                <a:spcPts val="1200"/>
              </a:spcBef>
              <a:spcAft>
                <a:spcPts val="0"/>
              </a:spcAft>
              <a:buNone/>
            </a:pPr>
            <a:r>
              <a:rPr lang="en">
                <a:solidFill>
                  <a:schemeClr val="dk1"/>
                </a:solidFill>
              </a:rPr>
              <a:t>Today we’re really going to just be focusing on image generation because that is the main application of diffusion models but many of the concepts we’ll be discussing today are applicable to all forms of generative modelling.</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988dbd8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988dbd8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just wanted to briefly give some background on the landscape of generative modelling specifically for computer vision.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variational</a:t>
            </a:r>
            <a:r>
              <a:rPr lang="en"/>
              <a:t> autoencoder (or VAE) is a neural networks architecture invented in 2013. It is an encoder-decoder architecture, which is a very common and useful architecture which we discussed previously in our Transformers workshop. And from a higher level, a VAE works by first encoding images of a dataset into a low dimension latent space. Next, the model interpolates between these latent space representations. And the final step of the image generation is to sample along this interpolation in the latent space and pass the sample through the decoder to generate new images. So in a way, it can be thought of as finding attempting to find the similarities between images in a dataset to generate new images.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eac3816b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eac3816b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GANs were developed by Ian Goodfellow in June 2014. As an aside Ian Goodfellow co-wrote the textbook Deep Learning which I would highly recommend checking out if you haven’t already. A GAN is composed of two competing networks: a generator and a discriminator. The generator as the name implies generates new images and a discriminator is then shown images tries to discern if they are</a:t>
            </a:r>
            <a:r>
              <a:rPr lang="en">
                <a:solidFill>
                  <a:schemeClr val="dk1"/>
                </a:solidFill>
              </a:rPr>
              <a:t> “real” and “generated” images. The generator learns to fool the discriminator network and in doing so generates high-quality images.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eac3816b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eac3816b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Last, are the denoising diffusion probabilistic models which are the focus of this workshop. They are abbreviated as DDPMs or just diffusion models, which is what I will be doing for the remainder of this workshop. A very quick summarization of what diffusion models are is that they are markov chains trained using variational inference. And they rely on two processes: a forward diffusion process and a reverse denoising process. I will go into more detail on what this means in the duration of the workshop.</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several more generative modelling techniques for computer vision than these 3 including flow-based models and energy-based models, but these 3 techniques are the most well-known in the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be focusing on diffusion models today, but I’d highly recommend spending time learning about variational autoencoders and GANs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988dbd8d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988dbd8d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models, especially with respect to image generation, are commonly evaluated using three criteria: the speed, quality, and diversity of image generation. And the image on the left shows that each of three generative techniques I discussed before have some strengths and weaknesses. This isn’t super conclusive though and diffusion models have become faster at sampling and GANs diversity of image generation has also improved but it’s just important to be aware that these techniques have limitations.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3b7aff9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3b7aff9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motivate learning about diffusion models and attending workshop, I just wanted to bring up some examples of companies that are using diffusion models including DALL-E 2, Stable Diffusion, Midjourney, Imagen, and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is a growing space; in 2022, generative AI companies raised $2.2 billion. Stability.ai and Midjourney haven’t raised money yet but is definitely a likely </a:t>
            </a:r>
            <a:r>
              <a:rPr lang="en"/>
              <a:t>possibility</a:t>
            </a:r>
            <a:r>
              <a:rPr lang="en"/>
              <a:t> in the near future.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there are huge opportunities in image generation particularly for healthcare (for example generating ultrasound or MRI images of diseases to improve diagnosis) and self-driving.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d21a47d9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d21a47d9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Hey everyone! Welcome to the Intro to Diffusion Models workshop. My name is Jack Douglas, and I am the VP of Education for the UWaterloo Data Science Club. Let’s get started.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eac3816b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eac3816b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concludes what I wanted to talk about deep gener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988dbd8d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988dbd8d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into the theory section of diffusion models.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988dbd8d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2988dbd8d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So here is a long definition describing what a diffusion model is. A diffusion model is a </a:t>
            </a:r>
            <a:r>
              <a:rPr lang="en">
                <a:solidFill>
                  <a:schemeClr val="dk1"/>
                </a:solidFill>
              </a:rPr>
              <a:t>a parameterized Markov chain trained using variational inference to produce samples matching the data after finite time. Transitions of this chain are learned to reverse a diffusion process, which is a Markov chain that gradually adds noise to the data in the opposite direction of sampling until signal is destroyed.</a:t>
            </a:r>
            <a:r>
              <a:rPr lang="en">
                <a:solidFill>
                  <a:schemeClr val="lt1"/>
                </a:solidFill>
              </a:rPr>
              <a:t> </a:t>
            </a:r>
            <a:endParaRPr>
              <a:solidFill>
                <a:schemeClr val="lt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definition</a:t>
            </a:r>
            <a:r>
              <a:rPr lang="en"/>
              <a:t> might not make complete sense at first and that’s ok. We’re going to go over specifically the highlighted parts of this definition. First, going to look at Markov chains, then look at the diffusion process, then look at variational inference, and finally see how these fit together to make a diffusion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2988dbd8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2988dbd8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visualization of what is happening in a diffusion model. We start with original data on the left, and we apply the forward diffusion process to get just noise on the right. And then we train a model to learn to apply the reverse denoising process to generate new images. So we’ll break down each of these parts and how they work.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3974203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3974203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a:solidFill>
                  <a:schemeClr val="dk1"/>
                </a:solidFill>
              </a:rPr>
              <a:t>So, we’ll start by asking what is a markov chain? It’s defined as a mathematical model which describes a sequence of possible states/events and the probability of transitioning between them. So on the right, we have two states or events labelled E and A. And the arrows signify the </a:t>
            </a:r>
            <a:r>
              <a:rPr lang="en">
                <a:solidFill>
                  <a:schemeClr val="dk1"/>
                </a:solidFill>
              </a:rPr>
              <a:t>probability</a:t>
            </a:r>
            <a:r>
              <a:rPr lang="en">
                <a:solidFill>
                  <a:schemeClr val="dk1"/>
                </a:solidFill>
              </a:rPr>
              <a:t> of transitioning from one state to the next. An important point about Markov </a:t>
            </a:r>
            <a:r>
              <a:rPr lang="en">
                <a:solidFill>
                  <a:schemeClr val="dk1"/>
                </a:solidFill>
              </a:rPr>
              <a:t>chains</a:t>
            </a:r>
            <a:r>
              <a:rPr lang="en">
                <a:solidFill>
                  <a:schemeClr val="dk1"/>
                </a:solidFill>
              </a:rPr>
              <a:t> is that the probability of going to a state  depends only on the state attained in the previous event and the associated transition between the two. Informally, this may be thought of as, "What happens next depends only on the state of affairs now."</a:t>
            </a:r>
            <a:endParaRPr>
              <a:solidFill>
                <a:schemeClr val="dk1"/>
              </a:solidFill>
            </a:endParaRPr>
          </a:p>
          <a:p>
            <a:pPr indent="0" lvl="0" marL="0" rtl="0" algn="l">
              <a:lnSpc>
                <a:spcPct val="105000"/>
              </a:lnSpc>
              <a:spcBef>
                <a:spcPts val="1200"/>
              </a:spcBef>
              <a:spcAft>
                <a:spcPts val="0"/>
              </a:spcAft>
              <a:buNone/>
            </a:pPr>
            <a:r>
              <a:rPr lang="en">
                <a:solidFill>
                  <a:schemeClr val="dk1"/>
                </a:solidFill>
              </a:rPr>
              <a:t>Ultimately, a markov chain is a simple statistical model which represents stochastic or non-deterministic processes. </a:t>
            </a:r>
            <a:endParaRPr>
              <a:solidFill>
                <a:schemeClr val="dk1"/>
              </a:solidFill>
            </a:endParaRPr>
          </a:p>
          <a:p>
            <a:pPr indent="-298450" lvl="1" marL="914400" rtl="0" algn="l">
              <a:lnSpc>
                <a:spcPct val="105000"/>
              </a:lnSpc>
              <a:spcBef>
                <a:spcPts val="1200"/>
              </a:spcBef>
              <a:spcAft>
                <a:spcPts val="0"/>
              </a:spcAft>
              <a:buClr>
                <a:schemeClr val="dk1"/>
              </a:buClr>
              <a:buSzPts val="1100"/>
              <a:buChar char="○"/>
            </a:pPr>
            <a:r>
              <a:rPr lang="en">
                <a:solidFill>
                  <a:schemeClr val="dk1"/>
                </a:solidFill>
              </a:rPr>
              <a:t>Google PageRank</a:t>
            </a:r>
            <a:endParaRPr>
              <a:solidFill>
                <a:schemeClr val="dk1"/>
              </a:solidFill>
            </a:endParaRPr>
          </a:p>
          <a:p>
            <a:pPr indent="-298450" lvl="1" marL="914400" rtl="0" algn="l">
              <a:lnSpc>
                <a:spcPct val="105000"/>
              </a:lnSpc>
              <a:spcBef>
                <a:spcPts val="0"/>
              </a:spcBef>
              <a:spcAft>
                <a:spcPts val="0"/>
              </a:spcAft>
              <a:buClr>
                <a:schemeClr val="dk1"/>
              </a:buClr>
              <a:buSzPts val="1100"/>
              <a:buChar char="○"/>
            </a:pPr>
            <a:r>
              <a:rPr lang="en">
                <a:solidFill>
                  <a:schemeClr val="dk1"/>
                </a:solidFill>
              </a:rPr>
              <a:t>Health (infectious diseases, genetics, etc.)</a:t>
            </a:r>
            <a:endParaRPr>
              <a:solidFill>
                <a:schemeClr val="dk1"/>
              </a:solidFill>
            </a:endParaRPr>
          </a:p>
          <a:p>
            <a:pPr indent="-298450" lvl="1" marL="914400" rtl="0" algn="l">
              <a:lnSpc>
                <a:spcPct val="105000"/>
              </a:lnSpc>
              <a:spcBef>
                <a:spcPts val="0"/>
              </a:spcBef>
              <a:spcAft>
                <a:spcPts val="0"/>
              </a:spcAft>
              <a:buClr>
                <a:schemeClr val="dk1"/>
              </a:buClr>
              <a:buSzPts val="1100"/>
              <a:buChar char="○"/>
            </a:pPr>
            <a:r>
              <a:rPr lang="en">
                <a:solidFill>
                  <a:schemeClr val="dk1"/>
                </a:solidFill>
              </a:rPr>
              <a:t>Forecasting (finance, weather, etc.)</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988dbd8d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988dbd8d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a markov chain where we have 3 states representing the weather: either sunny, rainy, or cloudy. Again, he arrows </a:t>
            </a:r>
            <a:r>
              <a:rPr lang="en">
                <a:solidFill>
                  <a:schemeClr val="dk1"/>
                </a:solidFill>
              </a:rPr>
              <a:t>signify transitions </a:t>
            </a:r>
            <a:r>
              <a:rPr lang="en"/>
              <a:t>between the states and they have transitions’ associated probability. </a:t>
            </a:r>
            <a:r>
              <a:rPr lang="en"/>
              <a:t>On the right, we have a Markov transition matrix which shows the probability of transitioning from one state to another.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3974203f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3974203f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now we’ll look at what is the forward diffusion process. It is a continuous-time Markov process in which a small amount of Gaussian noise is added to an original image </a:t>
            </a:r>
            <a:r>
              <a:rPr b="1" lang="en">
                <a:solidFill>
                  <a:schemeClr val="dk1"/>
                </a:solidFill>
              </a:rPr>
              <a:t>x_0 </a:t>
            </a:r>
            <a:r>
              <a:rPr lang="en">
                <a:solidFill>
                  <a:schemeClr val="dk1"/>
                </a:solidFill>
              </a:rPr>
              <a:t>for </a:t>
            </a:r>
            <a:r>
              <a:rPr b="1" lang="en">
                <a:solidFill>
                  <a:schemeClr val="dk1"/>
                </a:solidFill>
              </a:rPr>
              <a:t>T</a:t>
            </a:r>
            <a:r>
              <a:rPr lang="en">
                <a:solidFill>
                  <a:schemeClr val="dk1"/>
                </a:solidFill>
              </a:rPr>
              <a:t> time steps.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here in the diagram on the bottom left, we have the forward diffusion process, where we have the initial state on the right which is an original image in a dataset and the transitions between states are from right to left. So we can see that it is a markov chain in which each transition, given the previous state, adds noise to get to the next state.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I’ve also included some of the math involved in the forward diffusion process for those that are interested. I’ll give some brief intuition for what it means and how it is relevant, and we’ll move from the top equation to the bottom equation. So at the top, we have x_0 is the original image follows a real-data distribution </a:t>
            </a:r>
            <a:r>
              <a:rPr i="1" lang="en">
                <a:solidFill>
                  <a:schemeClr val="dk1"/>
                </a:solidFill>
              </a:rPr>
              <a:t>q</a:t>
            </a:r>
            <a:r>
              <a:rPr lang="en">
                <a:solidFill>
                  <a:schemeClr val="dk1"/>
                </a:solidFill>
              </a:rPr>
              <a:t> and it is the probability density function which describes the forward diffusion process and how noise is added to the image. In the second equation, we </a:t>
            </a:r>
            <a:r>
              <a:rPr i="1" lang="en">
                <a:solidFill>
                  <a:schemeClr val="dk1"/>
                </a:solidFill>
              </a:rPr>
              <a:t>q(x_t, x_(t-1))</a:t>
            </a:r>
            <a:r>
              <a:rPr lang="en">
                <a:solidFill>
                  <a:schemeClr val="dk1"/>
                </a:solidFill>
              </a:rPr>
              <a:t> which describes a single step in the forward diffusion process. </a:t>
            </a:r>
            <a:r>
              <a:rPr i="1" lang="en">
                <a:solidFill>
                  <a:schemeClr val="dk1"/>
                </a:solidFill>
              </a:rPr>
              <a:t>B_t</a:t>
            </a:r>
            <a:r>
              <a:rPr lang="en">
                <a:solidFill>
                  <a:schemeClr val="dk1"/>
                </a:solidFill>
              </a:rPr>
              <a:t> is the noise scheduler also known as the variance scheduler and if you’re familiar with neural networks, it is similar to how the learning rate is scheduled. And it is usually on the scale of 10^-3 or 10^-4 because we want each step to be introducing only a very small amount of noise, but we set the number of time steps to on the order of 1,000 so we have many of these small noise steps which yields complete Gaussian noise. The third equation actually shows how the image is updated and epsilon is sampled from a standard Gaussian noise distribution and it is the same dimension as the image. The final bottom equation defines the entire forward diffusion process and we see that since this is a Markov chain, each transition is only dependent on the previous state so we can multiply our probability density function for each step to define the entire forward process.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eac3816b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eac3816b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you might be familiar with latent variables, which are variables which are indirectly inferred from a model which uses an observable variable. Similarly, variational inference is a method for approximating a complex distribution using a distribution which is “close” to the one we are looking for. So recall from the beginning of this workshop that our ultimate goal is for us to try and find the posterior distribution, or the underlying distribution of the data. We measure if two distributions are “close” using what’s called the KL-divergence formula shown in the top image. I won’t get into too much detail about it’s derivation but just understand the original theory for diffusion models was derived using the KL-divergence loss.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practice, several other loss functions can be used in KL-divergence’s place and act as a surrogate loss function. In the middle image, we can actually see that that the KL-divergence loss function can be written in terms of the cross-entropy loss function. And since the cross-entropy of the same distribution is a constant, they have the same optimization results. Similarly, other loss functions can be used in their place and in the notebook later, I will be using the L1 loss function for convenience. The L1 loss function stands for </a:t>
            </a:r>
            <a:r>
              <a:rPr lang="en">
                <a:solidFill>
                  <a:schemeClr val="dk1"/>
                </a:solidFill>
              </a:rPr>
              <a:t>least absolute deviations and has a very simple formula shown on the bottom.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3974203f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3974203f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a:solidFill>
                  <a:schemeClr val="dk1"/>
                </a:solidFill>
              </a:rPr>
              <a:t>So the reverse denoising process is where the variational inference occurs. It is an </a:t>
            </a:r>
            <a:r>
              <a:rPr lang="en">
                <a:solidFill>
                  <a:schemeClr val="dk1"/>
                </a:solidFill>
              </a:rPr>
              <a:t>iterative</a:t>
            </a:r>
            <a:r>
              <a:rPr lang="en">
                <a:solidFill>
                  <a:schemeClr val="dk1"/>
                </a:solidFill>
              </a:rPr>
              <a:t> process for denoising </a:t>
            </a:r>
            <a:r>
              <a:rPr lang="en">
                <a:solidFill>
                  <a:schemeClr val="dk1"/>
                </a:solidFill>
              </a:rPr>
              <a:t>complete</a:t>
            </a:r>
            <a:r>
              <a:rPr lang="en">
                <a:solidFill>
                  <a:schemeClr val="dk1"/>
                </a:solidFill>
              </a:rPr>
              <a:t> Gaussian noise and it is done using a neural network.</a:t>
            </a:r>
            <a:endParaRPr>
              <a:solidFill>
                <a:schemeClr val="dk1"/>
              </a:solidFill>
            </a:endParaRPr>
          </a:p>
          <a:p>
            <a:pPr indent="-298450" lvl="0" marL="457200" rtl="0" algn="l">
              <a:lnSpc>
                <a:spcPct val="105000"/>
              </a:lnSpc>
              <a:spcBef>
                <a:spcPts val="1200"/>
              </a:spcBef>
              <a:spcAft>
                <a:spcPts val="0"/>
              </a:spcAft>
              <a:buClr>
                <a:schemeClr val="dk1"/>
              </a:buClr>
              <a:buSzPts val="1100"/>
              <a:buChar char="●"/>
            </a:pPr>
            <a:r>
              <a:rPr lang="en">
                <a:solidFill>
                  <a:schemeClr val="dk1"/>
                </a:solidFill>
              </a:rPr>
              <a:t>It is the s</a:t>
            </a:r>
            <a:r>
              <a:rPr lang="en">
                <a:solidFill>
                  <a:schemeClr val="dk1"/>
                </a:solidFill>
              </a:rPr>
              <a:t>ampling procedure for generating new images</a:t>
            </a:r>
            <a:endParaRPr>
              <a:solidFill>
                <a:schemeClr val="dk1"/>
              </a:solidFill>
            </a:endParaRPr>
          </a:p>
          <a:p>
            <a:pPr indent="-298450" lvl="0" marL="457200" rtl="0" algn="l">
              <a:lnSpc>
                <a:spcPct val="105000"/>
              </a:lnSpc>
              <a:spcBef>
                <a:spcPts val="0"/>
              </a:spcBef>
              <a:spcAft>
                <a:spcPts val="0"/>
              </a:spcAft>
              <a:buClr>
                <a:schemeClr val="dk1"/>
              </a:buClr>
              <a:buSzPts val="1100"/>
              <a:buFont typeface="Montserrat Medium"/>
              <a:buChar char="●"/>
            </a:pPr>
            <a:r>
              <a:rPr lang="en">
                <a:solidFill>
                  <a:schemeClr val="dk1"/>
                </a:solidFill>
              </a:rPr>
              <a:t>Takes in a noisy image </a:t>
            </a:r>
            <a:r>
              <a:rPr b="1" lang="en">
                <a:solidFill>
                  <a:schemeClr val="dk1"/>
                </a:solidFill>
              </a:rPr>
              <a:t>x_T</a:t>
            </a:r>
            <a:r>
              <a:rPr lang="en">
                <a:solidFill>
                  <a:schemeClr val="dk1"/>
                </a:solidFill>
              </a:rPr>
              <a:t> and outputs a less noisy image </a:t>
            </a:r>
            <a:r>
              <a:rPr b="1" lang="en">
                <a:solidFill>
                  <a:schemeClr val="dk1"/>
                </a:solidFill>
              </a:rPr>
              <a:t>x_(T-1)</a:t>
            </a:r>
            <a:endParaRPr b="1">
              <a:solidFill>
                <a:schemeClr val="dk1"/>
              </a:solidFill>
            </a:endParaRPr>
          </a:p>
          <a:p>
            <a:pPr indent="-298450" lvl="0" marL="457200" rtl="0" algn="l">
              <a:lnSpc>
                <a:spcPct val="105000"/>
              </a:lnSpc>
              <a:spcBef>
                <a:spcPts val="0"/>
              </a:spcBef>
              <a:spcAft>
                <a:spcPts val="0"/>
              </a:spcAft>
              <a:buClr>
                <a:schemeClr val="dk1"/>
              </a:buClr>
              <a:buSzPts val="1100"/>
              <a:buChar char="●"/>
            </a:pPr>
            <a:r>
              <a:rPr lang="en">
                <a:solidFill>
                  <a:schemeClr val="dk1"/>
                </a:solidFill>
              </a:rPr>
              <a:t>Usually a U-Net</a:t>
            </a:r>
            <a:endParaRPr>
              <a:solidFill>
                <a:schemeClr val="dk1"/>
              </a:solidFill>
            </a:endParaRPr>
          </a:p>
          <a:p>
            <a:pPr indent="0" lvl="0" marL="0" rtl="0" algn="l">
              <a:lnSpc>
                <a:spcPct val="105000"/>
              </a:lnSpc>
              <a:spcBef>
                <a:spcPts val="1200"/>
              </a:spcBef>
              <a:spcAft>
                <a:spcPts val="0"/>
              </a:spcAft>
              <a:buNone/>
            </a:pPr>
            <a:r>
              <a:rPr lang="en">
                <a:solidFill>
                  <a:schemeClr val="dk1"/>
                </a:solidFill>
              </a:rPr>
              <a:t>Again, I’m including some math which I will explain briefly from top to bottom. The top equation is the our input to the neural network which we’ve sampled from standard Gaussian noise. And we are trying to have the neural network learn the reverse denoising process defined by </a:t>
            </a:r>
            <a:r>
              <a:rPr i="1" lang="en">
                <a:solidFill>
                  <a:schemeClr val="dk1"/>
                </a:solidFill>
              </a:rPr>
              <a:t>p_theta(x_(t-1) given x_t)</a:t>
            </a:r>
            <a:r>
              <a:rPr lang="en">
                <a:solidFill>
                  <a:schemeClr val="dk1"/>
                </a:solidFill>
              </a:rPr>
              <a:t>. And finally, the bottom equation, similar to the forward process, we can define the entire reverse process by multiplying the PDF for each state since it is a modelling a Markov chain.</a:t>
            </a:r>
            <a:endParaRPr>
              <a:solidFill>
                <a:schemeClr val="dk1"/>
              </a:solidFill>
            </a:endParaRPr>
          </a:p>
          <a:p>
            <a:pPr indent="0" lvl="0" marL="0" rtl="0" algn="l">
              <a:lnSpc>
                <a:spcPct val="105000"/>
              </a:lnSpc>
              <a:spcBef>
                <a:spcPts val="1200"/>
              </a:spcBef>
              <a:spcAft>
                <a:spcPts val="120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988dbd8d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988dbd8d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visually the design of a U-Net, which is what inspired its name. The first half of the U-Net shrinks the input image and extracts meaningful information using a combination of convolutional and pooling layers. The second half of the U-Net reverses this process and expands the feature maps until the output is the same size as the input. As well, there are skip connections indicated by the grey arrows which connect the first and </a:t>
            </a:r>
            <a:r>
              <a:rPr lang="en"/>
              <a:t>second</a:t>
            </a:r>
            <a:r>
              <a:rPr lang="en"/>
              <a:t> halves of the model, which helps to fill in gaps in the up-sampling process and is helpful </a:t>
            </a:r>
            <a:r>
              <a:rPr lang="en"/>
              <a:t>when calculating gradients in the training process.</a:t>
            </a:r>
            <a:r>
              <a:rPr lang="en"/>
              <a:t> T</a:t>
            </a:r>
            <a:r>
              <a:rPr lang="en">
                <a:solidFill>
                  <a:schemeClr val="dk1"/>
                </a:solidFill>
              </a:rPr>
              <a:t>he U-Net was originally design for semantic image segmentation in the medical field back in 2015, but it was so versatile it had success being applied to other domains, one of them being diffusion models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d21a47d9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d21a47d9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a general overview about the intended audience and the goals for this workshop. This workshop is target towards intermediate to advanced data scientist. If you are new to data science, that is totally ok. We’re still going to be going over some background and there will still be a ton to takeaway from this workshop.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goal of this workshop are to learn about deep generative models, their applications, and a brief overview of the generative modelling landscape.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goal of the workshop is to gain an </a:t>
            </a:r>
            <a:r>
              <a:rPr lang="en"/>
              <a:t>intuition</a:t>
            </a:r>
            <a:r>
              <a:rPr lang="en"/>
              <a:t> and learn some of the theory behind diffusion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last goal of the workshop is to learn how to apply this knowledge on to create a diffusion model on your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last thing I will say before moving on is that I am going to be going over a </a:t>
            </a:r>
            <a:r>
              <a:rPr b="1" lang="en"/>
              <a:t>lot</a:t>
            </a:r>
            <a:r>
              <a:rPr lang="en"/>
              <a:t> of information in this workshop. For that reason, the slides and notebook are going to be made available to you all for future reference and I hope you can use them and look back on them to remind yourselves of what was discussed. You’re welcome to take notes if you like but I would personally recommend just trying to pay attention and absorb the info. You’ll gain a better intuition for the material that way and you can refer back to specific slides in the future.</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3974203f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3974203f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putting it all together, we have the forward diffusion process which takes an original image from the dataset, and iteratively adds noise until we get complete Gaussian noise. Then, to generate or sample new images, we start with complete Gaussian noise on the left, and iteratively denoise our image. Both processes are Markov chains. We use variational inference to derive an objective function which relates how closely we can approximate the reverse denoising process and use this loss function for training the U-Net.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7522e03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7522e03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another slide illustrating the entire process for training the diffusion model and making inferences.</a:t>
            </a:r>
            <a:endParaRPr/>
          </a:p>
          <a:p>
            <a:pPr indent="0" lvl="0" marL="0" rtl="0" algn="l">
              <a:spcBef>
                <a:spcPts val="0"/>
              </a:spcBef>
              <a:spcAft>
                <a:spcPts val="0"/>
              </a:spcAft>
              <a:buNone/>
            </a:pPr>
            <a:r>
              <a:rPr lang="en"/>
              <a:t>The training section has two steps: first the forward diffusion process (but no learning occurs here). Second, we pass images through a UNet which iteratively denoises the image. And the UNet learns to predict the noise in an image given a noisy image so that it can then be removed. The </a:t>
            </a:r>
            <a:r>
              <a:rPr lang="en">
                <a:solidFill>
                  <a:schemeClr val="dk1"/>
                </a:solidFill>
              </a:rPr>
              <a:t>r</a:t>
            </a:r>
            <a:r>
              <a:rPr lang="en">
                <a:solidFill>
                  <a:schemeClr val="dk1"/>
                </a:solidFill>
              </a:rPr>
              <a:t>everse process is done over T timesteps, where the model is fed back into the U-net (similar to an RNN), each time getting clearer and clearer. We’re not expecting the output of the U-Net to be exactly the same as the input, just of the same distribution (hence the different dog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generate new images, we sample from the normal noise distribution, and pass it through our U-Net which iteratively denoises the </a:t>
            </a:r>
            <a:r>
              <a:rPr lang="en"/>
              <a:t>image</a:t>
            </a:r>
            <a:r>
              <a:rPr lang="en"/>
              <a:t> until we ultimately have a new image. This iteratively occurs also over T timesteps.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574da6f86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574da6f86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I have been just talking about purely image generation using diffusion models, meaning you train a diffusion model on a specific dataset and it will generate new images for that dataset. For example, it may be a dataset of dogs, and you train a diffusion model on that dataset to produce new images of dogs.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you might curious how Stable Diffusion or Midjourney which are diffusion-based models are able to use text to generate images and have enormous variance in what you can prompt. These are called text-conditioned diffusion models, or text-to-image models. I won’t go into the technical math details on this section but will just give an overview of the condition diffusion models landscape.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condition models with text, other images, outlines, and more as represented on the right. You might notice that there are cross-attention layers in the U-Net, these are included to handle the text input. As well on the left, you can see that a decoder and encoder were used to augment the diffusion model. This is because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aren’t familiar with encoders, decoders, or cross-attention, we discussed these concepts in the Transformers workshop we had before so I recommend checking out that recording on our YouTube channel if you are unfamiliar.</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eac3816b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2eac3816b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I’ll focus on text-conditioned diffusion models for a second.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forward pass remains the same as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during the denoising reverse process, the original image’s caption is encoded and embedded into the diffusion model. The diffusion model learns to associate that caption with the generated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 this method, the conditioning doesn’t necessarily need to come from </a:t>
            </a:r>
            <a:r>
              <a:rPr lang="en"/>
              <a:t>text, but can come from any other conditioning (e.g. speech, another image, etc.) as long as it gets properly encoded and embedded.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covers the general idea of text-conditioned diffusion models, but models like stable diffusion use other tricks which significantly improves performance:</a:t>
            </a:r>
            <a:endParaRPr/>
          </a:p>
          <a:p>
            <a:pPr indent="0" lvl="0" marL="0" rtl="0" algn="l">
              <a:spcBef>
                <a:spcPts val="0"/>
              </a:spcBef>
              <a:spcAft>
                <a:spcPts val="0"/>
              </a:spcAft>
              <a:buNone/>
            </a:pPr>
            <a:r>
              <a:t/>
            </a:r>
            <a:endParaRPr/>
          </a:p>
          <a:p>
            <a:pPr indent="-298450" lvl="1" marL="914400" rtl="0" algn="l">
              <a:spcBef>
                <a:spcPts val="0"/>
              </a:spcBef>
              <a:spcAft>
                <a:spcPts val="0"/>
              </a:spcAft>
              <a:buSzPts val="1100"/>
              <a:buChar char="-"/>
            </a:pPr>
            <a:r>
              <a:rPr lang="en"/>
              <a:t>First, Latent space representation:</a:t>
            </a:r>
            <a:endParaRPr/>
          </a:p>
          <a:p>
            <a:pPr indent="-298450" lvl="2" marL="1371600" rtl="0" algn="l">
              <a:spcBef>
                <a:spcPts val="0"/>
              </a:spcBef>
              <a:spcAft>
                <a:spcPts val="0"/>
              </a:spcAft>
              <a:buSzPts val="1100"/>
              <a:buChar char="-"/>
            </a:pPr>
            <a:r>
              <a:rPr lang="en"/>
              <a:t>Idea: Perform additional processing in a latent space. Step 1: Compress image to lower dimensions using an encoder. Step 2: Perform same forward and reverse diffusion procedure described earlier in lower dimension. Step 3: Decode denoised variables back into an </a:t>
            </a:r>
            <a:r>
              <a:rPr lang="en"/>
              <a:t>image</a:t>
            </a:r>
            <a:r>
              <a:rPr lang="en"/>
              <a:t> using a decoder. </a:t>
            </a:r>
            <a:endParaRPr/>
          </a:p>
          <a:p>
            <a:pPr indent="-298450" lvl="2" marL="1371600" rtl="0" algn="l">
              <a:spcBef>
                <a:spcPts val="0"/>
              </a:spcBef>
              <a:spcAft>
                <a:spcPts val="0"/>
              </a:spcAft>
              <a:buSzPts val="1100"/>
              <a:buChar char="-"/>
            </a:pPr>
            <a:r>
              <a:rPr lang="en"/>
              <a:t>Why? Reduced dimensions removes any unneeded information and allows diffusion model to focus only on the pixels with meaning. Also allows for quicker and more efficient compute.</a:t>
            </a:r>
            <a:endParaRPr/>
          </a:p>
          <a:p>
            <a:pPr indent="-298450" lvl="1" marL="914400" rtl="0" algn="l">
              <a:spcBef>
                <a:spcPts val="0"/>
              </a:spcBef>
              <a:spcAft>
                <a:spcPts val="0"/>
              </a:spcAft>
              <a:buSzPts val="1100"/>
              <a:buChar char="-"/>
            </a:pPr>
            <a:r>
              <a:rPr lang="en">
                <a:solidFill>
                  <a:schemeClr val="dk1"/>
                </a:solidFill>
              </a:rPr>
              <a:t>Classifier free guidance: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Idea: Produce the output of the diffusion model with and without the text embedding. Calculate the difference between them and amplify that signal. This boosts the amount of information specifically added through the text encoder..</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Why? It makes the output more tied to and dependent on the information from the input text</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74da6f8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74da6f8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we’ll look at the Low-Rank </a:t>
            </a:r>
            <a:r>
              <a:rPr lang="en"/>
              <a:t>Adaptation</a:t>
            </a:r>
            <a:r>
              <a:rPr lang="en"/>
              <a:t> technique also known as LoRA. It is frequently used to fine tune stable diffusion models and is generally known as a parameter-efficient fine-tuning </a:t>
            </a:r>
            <a:r>
              <a:rPr lang="en"/>
              <a:t>technique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issues with diffusion models is that the training and sampling process can take a long time and be </a:t>
            </a:r>
            <a:r>
              <a:rPr lang="en"/>
              <a:t>expensive</a:t>
            </a:r>
            <a:r>
              <a:rPr lang="en"/>
              <a:t> because of the iterative nature and </a:t>
            </a:r>
            <a:r>
              <a:rPr lang="en"/>
              <a:t>having</a:t>
            </a:r>
            <a:r>
              <a:rPr lang="en"/>
              <a:t> a high number of timesteps So instead of training from scratch, LoRA freezes the pretrained weights of a model and introduces rank-decomposition matrices which can be fine-tuned for a specific task. They have a fewer number of parameters so they can be trained quickly and since we are freezing the pretrained weights, we don’t have to worry about the model forgetting. And they are added in the attention layers of the U-Net. We will be using LoRA in one of our notebooks in just a second.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2eac3816b1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2eac3816b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43974203f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3974203f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do a Mentimeter Quiz!</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da97d313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da97d313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two notebooks that I’ve adapted that we will quickly walk-through.</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da97d313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da97d313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here are some resources that I used and that I would recommend you check out if you want to learn more about diffusion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Thanks for attending this workshop!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d21a47d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d21a47d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the workshop outline.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deep generative modelling section of the workshop, I’m going to discuss what is deep generative modelling, look at the generative modelling landscape for computer vision, and finally the motivation for this field.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for the theory section of the workshop, I’m going to start by going over background information on Markov chains, the forward diffusion process, and variational inference. Next, I’m going to talk about how these components are applied in the </a:t>
            </a:r>
            <a:r>
              <a:rPr lang="en">
                <a:solidFill>
                  <a:schemeClr val="dk1"/>
                </a:solidFill>
              </a:rPr>
              <a:t>diffusion</a:t>
            </a:r>
            <a:r>
              <a:rPr lang="en">
                <a:solidFill>
                  <a:schemeClr val="dk1"/>
                </a:solidFill>
              </a:rPr>
              <a:t> model architecture. And finally, I’m going to touch on how diffusion models can be conditioned such as text-to-image models.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 for the application section of this workshop, I’m going to look at two Google Colab notebooks: one which uses the Hugging Face Diffusers library and one which makes a diffusion model from scratch with PyTorch!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2988dbd8d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2988dbd8d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eac3816b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eac3816b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to start with an example to help explain and motivate the purpose of deep generative modelling.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we have a dataset visualized on the left which relates years of work experience to salary. And suppose that we are tasked with estimating someone’s salary given their years of work experience using this dataset as reference. Hopefully you’ve seen this type of problem before. If you haven’t, that’s ok. We have workshop on regression analysis on our YouTube channel which you will find very helpful.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approaching problems like this one, we make assumptions about the data, namely that it follows some distribution that we will call </a:t>
            </a:r>
            <a:r>
              <a:rPr i="1" lang="en"/>
              <a:t>P</a:t>
            </a:r>
            <a:r>
              <a:rPr lang="en"/>
              <a:t>.</a:t>
            </a:r>
            <a:r>
              <a:rPr lang="en"/>
              <a:t> It’s</a:t>
            </a:r>
            <a:r>
              <a:rPr lang="en"/>
              <a:t> important to understand that we make this </a:t>
            </a:r>
            <a:r>
              <a:rPr lang="en"/>
              <a:t>assumption</a:t>
            </a:r>
            <a:r>
              <a:rPr lang="en"/>
              <a:t> because if the data doesn’t follow a distribution (whether it’s a well-known distribution or an incredibly complex distribution), we can’t create a probabilistic model that will extrapolate to new data. In this case, if this experience vs salary </a:t>
            </a:r>
            <a:r>
              <a:rPr b="1" lang="en"/>
              <a:t>didn’t</a:t>
            </a:r>
            <a:r>
              <a:rPr lang="en"/>
              <a:t> follow some distribution, we would be unable to come up with any probabilistic model that can effectively </a:t>
            </a:r>
            <a:r>
              <a:rPr lang="en"/>
              <a:t>estimate</a:t>
            </a:r>
            <a:r>
              <a:rPr lang="en"/>
              <a:t> someone’s salary given their experience.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main takeaway is that to come up with a probabilistic model, we must assume that data follows a distribution. </a:t>
            </a:r>
            <a:r>
              <a:rPr lang="en">
                <a:solidFill>
                  <a:schemeClr val="dk1"/>
                </a:solidFill>
              </a:rPr>
              <a:t>If we again look at this dataset, we might think that linear regression is an appropriate model type for this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2eac3816b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2eac3816b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assumption of linear regression is that the dataset follows a normal distribution.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eac3816b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eac3816b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means that if we have 10 people who all have the same years of experience (let’s say 12.5 years), we want our model to estimate the salary which applies to the most number of people Notice with our model signified by the orange line, we would predict that someone with 12.5 years of work experience would have a </a:t>
            </a:r>
            <a:r>
              <a:rPr lang="en"/>
              <a:t>salary</a:t>
            </a:r>
            <a:r>
              <a:rPr lang="en"/>
              <a:t> of about $10,000.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eac3816b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eac3816b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in the dataset, the majority of samples with about 12.5 years of experience also had about $100,000 salary. But notice that there were some samples with 12.5 years of experience which made more and some that made less. And this makes sense because in the real-world, not everyone with the same amount of experience has the same salary.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dk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0.jp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9.png"/><Relationship Id="rId7"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hyperlink" Target="https://eugeneyan.com/writing/text-to-image/" TargetMode="External"/><Relationship Id="rId5" Type="http://schemas.openxmlformats.org/officeDocument/2006/relationships/image" Target="../media/image41.png"/><Relationship Id="rId6" Type="http://schemas.openxmlformats.org/officeDocument/2006/relationships/image" Target="../media/image37.png"/><Relationship Id="rId7"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hyperlink" Target="https://huggingface.co/blog/lor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hyperlink" Target="http://bit.ly/3lkvpRD" TargetMode="External"/><Relationship Id="rId5" Type="http://schemas.openxmlformats.org/officeDocument/2006/relationships/hyperlink" Target="https://bit.ly/3K8cqmz"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hyperlink" Target="https://lilianweng.github.io/posts/2021-07-11-diffusion-models/" TargetMode="External"/><Relationship Id="rId5" Type="http://schemas.openxmlformats.org/officeDocument/2006/relationships/hyperlink" Target="https://github.com/huggingface/diffusion-models-class/tree/main" TargetMode="External"/><Relationship Id="rId6" Type="http://schemas.openxmlformats.org/officeDocument/2006/relationships/hyperlink" Target="https://arxiv.org/pdf/2006.11239.pdf" TargetMode="External"/><Relationship Id="rId7" Type="http://schemas.openxmlformats.org/officeDocument/2006/relationships/hyperlink" Target="https://colab.research.google.com/github/huggingface/notebooks/blob/main/diffusers/sd_textual_inversion_training.ipynb#scrollTo=gIFaJum5nqeo&amp;uniqifier=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grpSp>
        <p:nvGrpSpPr>
          <p:cNvPr id="55" name="Google Shape;55;p14"/>
          <p:cNvGrpSpPr/>
          <p:nvPr/>
        </p:nvGrpSpPr>
        <p:grpSpPr>
          <a:xfrm>
            <a:off x="922950" y="2279250"/>
            <a:ext cx="7298100" cy="1170000"/>
            <a:chOff x="922950" y="2279250"/>
            <a:chExt cx="7298100" cy="1170000"/>
          </a:xfrm>
        </p:grpSpPr>
        <p:sp>
          <p:nvSpPr>
            <p:cNvPr id="56" name="Google Shape;56;p14"/>
            <p:cNvSpPr txBox="1"/>
            <p:nvPr/>
          </p:nvSpPr>
          <p:spPr>
            <a:xfrm>
              <a:off x="922950" y="2279250"/>
              <a:ext cx="7298100" cy="5850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0"/>
                </a:spcAft>
                <a:buNone/>
              </a:pPr>
              <a:r>
                <a:rPr lang="en" sz="2600">
                  <a:solidFill>
                    <a:schemeClr val="lt1"/>
                  </a:solidFill>
                  <a:latin typeface="Montserrat Medium"/>
                  <a:ea typeface="Montserrat Medium"/>
                  <a:cs typeface="Montserrat Medium"/>
                  <a:sym typeface="Montserrat Medium"/>
                </a:rPr>
                <a:t>Join at</a:t>
              </a:r>
              <a:r>
                <a:rPr b="1" lang="en" sz="2600">
                  <a:solidFill>
                    <a:schemeClr val="lt1"/>
                  </a:solidFill>
                  <a:latin typeface="Montserrat"/>
                  <a:ea typeface="Montserrat"/>
                  <a:cs typeface="Montserrat"/>
                  <a:sym typeface="Montserrat"/>
                </a:rPr>
                <a:t> menti.com </a:t>
              </a:r>
              <a:r>
                <a:rPr lang="en" sz="2600">
                  <a:solidFill>
                    <a:schemeClr val="lt1"/>
                  </a:solidFill>
                  <a:latin typeface="Montserrat Medium"/>
                  <a:ea typeface="Montserrat Medium"/>
                  <a:cs typeface="Montserrat Medium"/>
                  <a:sym typeface="Montserrat Medium"/>
                </a:rPr>
                <a:t>and use</a:t>
              </a:r>
              <a:r>
                <a:rPr b="1" lang="en" sz="2600">
                  <a:solidFill>
                    <a:schemeClr val="lt1"/>
                  </a:solidFill>
                  <a:latin typeface="Montserrat"/>
                  <a:ea typeface="Montserrat"/>
                  <a:cs typeface="Montserrat"/>
                  <a:sym typeface="Montserrat"/>
                </a:rPr>
                <a:t> </a:t>
              </a:r>
              <a:endParaRPr b="1" sz="2600">
                <a:solidFill>
                  <a:schemeClr val="lt1"/>
                </a:solidFill>
                <a:latin typeface="Montserrat"/>
                <a:ea typeface="Montserrat"/>
                <a:cs typeface="Montserrat"/>
                <a:sym typeface="Montserrat"/>
              </a:endParaRPr>
            </a:p>
          </p:txBody>
        </p:sp>
        <p:sp>
          <p:nvSpPr>
            <p:cNvPr id="57" name="Google Shape;57;p14"/>
            <p:cNvSpPr txBox="1"/>
            <p:nvPr/>
          </p:nvSpPr>
          <p:spPr>
            <a:xfrm>
              <a:off x="922950" y="2864250"/>
              <a:ext cx="7298100" cy="5850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0"/>
                </a:spcAft>
                <a:buNone/>
              </a:pPr>
              <a:r>
                <a:rPr b="1" lang="en" sz="2600">
                  <a:solidFill>
                    <a:schemeClr val="lt1"/>
                  </a:solidFill>
                  <a:latin typeface="Montserrat"/>
                  <a:ea typeface="Montserrat"/>
                  <a:cs typeface="Montserrat"/>
                  <a:sym typeface="Montserrat"/>
                </a:rPr>
                <a:t>1847 3742</a:t>
              </a:r>
              <a:endParaRPr b="1" sz="2600">
                <a:solidFill>
                  <a:schemeClr val="lt1"/>
                </a:solidFill>
                <a:latin typeface="Montserrat"/>
                <a:ea typeface="Montserrat"/>
                <a:cs typeface="Montserrat"/>
                <a:sym typeface="Montserra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Probabilistic Machine Learning</a:t>
            </a:r>
            <a:endParaRPr b="1">
              <a:solidFill>
                <a:srgbClr val="FFFFFF"/>
              </a:solidFill>
              <a:latin typeface="Montserrat"/>
              <a:ea typeface="Montserrat"/>
              <a:cs typeface="Montserrat"/>
              <a:sym typeface="Montserrat"/>
            </a:endParaRPr>
          </a:p>
        </p:txBody>
      </p:sp>
      <p:pic>
        <p:nvPicPr>
          <p:cNvPr id="138" name="Google Shape;138;p23"/>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139" name="Google Shape;139;p23"/>
          <p:cNvPicPr preferRelativeResize="0"/>
          <p:nvPr/>
        </p:nvPicPr>
        <p:blipFill>
          <a:blip r:embed="rId4">
            <a:alphaModFix/>
          </a:blip>
          <a:stretch>
            <a:fillRect/>
          </a:stretch>
        </p:blipFill>
        <p:spPr>
          <a:xfrm>
            <a:off x="2887775" y="1434125"/>
            <a:ext cx="3368449" cy="3213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Probabilistic Machine Learning</a:t>
            </a:r>
            <a:endParaRPr b="1">
              <a:solidFill>
                <a:srgbClr val="FFFFFF"/>
              </a:solidFill>
              <a:latin typeface="Montserrat"/>
              <a:ea typeface="Montserrat"/>
              <a:cs typeface="Montserrat"/>
              <a:sym typeface="Montserrat"/>
            </a:endParaRPr>
          </a:p>
        </p:txBody>
      </p:sp>
      <p:pic>
        <p:nvPicPr>
          <p:cNvPr id="145" name="Google Shape;145;p24"/>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146" name="Google Shape;146;p24"/>
          <p:cNvPicPr preferRelativeResize="0"/>
          <p:nvPr/>
        </p:nvPicPr>
        <p:blipFill>
          <a:blip r:embed="rId4">
            <a:alphaModFix/>
          </a:blip>
          <a:stretch>
            <a:fillRect/>
          </a:stretch>
        </p:blipFill>
        <p:spPr>
          <a:xfrm>
            <a:off x="679050" y="1301000"/>
            <a:ext cx="4206500" cy="3297900"/>
          </a:xfrm>
          <a:prstGeom prst="rect">
            <a:avLst/>
          </a:prstGeom>
          <a:noFill/>
          <a:ln>
            <a:noFill/>
          </a:ln>
        </p:spPr>
      </p:pic>
      <p:pic>
        <p:nvPicPr>
          <p:cNvPr id="147" name="Google Shape;147;p24"/>
          <p:cNvPicPr preferRelativeResize="0"/>
          <p:nvPr/>
        </p:nvPicPr>
        <p:blipFill>
          <a:blip r:embed="rId5">
            <a:alphaModFix/>
          </a:blip>
          <a:stretch>
            <a:fillRect/>
          </a:stretch>
        </p:blipFill>
        <p:spPr>
          <a:xfrm>
            <a:off x="5233796" y="2368963"/>
            <a:ext cx="2925843" cy="777675"/>
          </a:xfrm>
          <a:prstGeom prst="rect">
            <a:avLst/>
          </a:prstGeom>
          <a:noFill/>
          <a:ln>
            <a:noFill/>
          </a:ln>
        </p:spPr>
      </p:pic>
      <p:sp>
        <p:nvSpPr>
          <p:cNvPr id="148" name="Google Shape;148;p24"/>
          <p:cNvSpPr txBox="1"/>
          <p:nvPr/>
        </p:nvSpPr>
        <p:spPr>
          <a:xfrm>
            <a:off x="5166575" y="3297925"/>
            <a:ext cx="3060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en" sz="2000">
                <a:solidFill>
                  <a:srgbClr val="FFFFFF"/>
                </a:solidFill>
                <a:latin typeface="Montserrat Medium"/>
                <a:ea typeface="Montserrat Medium"/>
                <a:cs typeface="Montserrat Medium"/>
                <a:sym typeface="Montserrat Medium"/>
              </a:rPr>
              <a:t>some distribution</a:t>
            </a:r>
            <a:r>
              <a:rPr b="1" lang="en" sz="2000">
                <a:solidFill>
                  <a:srgbClr val="FFFFFF"/>
                </a:solidFill>
                <a:latin typeface="Montserrat"/>
                <a:ea typeface="Montserrat"/>
                <a:cs typeface="Montserrat"/>
                <a:sym typeface="Montserrat"/>
              </a:rPr>
              <a:t> </a:t>
            </a:r>
            <a:r>
              <a:rPr b="1" i="1" lang="en" sz="2000">
                <a:solidFill>
                  <a:srgbClr val="FFFFFF"/>
                </a:solidFill>
                <a:latin typeface="Montserrat"/>
                <a:ea typeface="Montserrat"/>
                <a:cs typeface="Montserrat"/>
                <a:sym typeface="Montserrat"/>
              </a:rPr>
              <a:t>P</a:t>
            </a:r>
            <a:endParaRPr i="1" sz="20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Probabilistic Machine Learning</a:t>
            </a:r>
            <a:endParaRPr b="1">
              <a:solidFill>
                <a:srgbClr val="FFFFFF"/>
              </a:solidFill>
              <a:latin typeface="Montserrat"/>
              <a:ea typeface="Montserrat"/>
              <a:cs typeface="Montserrat"/>
              <a:sym typeface="Montserrat"/>
            </a:endParaRPr>
          </a:p>
        </p:txBody>
      </p:sp>
      <p:pic>
        <p:nvPicPr>
          <p:cNvPr id="154" name="Google Shape;154;p25"/>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155" name="Google Shape;155;p25"/>
          <p:cNvPicPr preferRelativeResize="0"/>
          <p:nvPr/>
        </p:nvPicPr>
        <p:blipFill>
          <a:blip r:embed="rId4">
            <a:alphaModFix/>
          </a:blip>
          <a:stretch>
            <a:fillRect/>
          </a:stretch>
        </p:blipFill>
        <p:spPr>
          <a:xfrm>
            <a:off x="679050" y="1301000"/>
            <a:ext cx="4206500" cy="3297900"/>
          </a:xfrm>
          <a:prstGeom prst="rect">
            <a:avLst/>
          </a:prstGeom>
          <a:noFill/>
          <a:ln>
            <a:noFill/>
          </a:ln>
        </p:spPr>
      </p:pic>
      <p:pic>
        <p:nvPicPr>
          <p:cNvPr id="156" name="Google Shape;156;p25"/>
          <p:cNvPicPr preferRelativeResize="0"/>
          <p:nvPr/>
        </p:nvPicPr>
        <p:blipFill>
          <a:blip r:embed="rId5">
            <a:alphaModFix/>
          </a:blip>
          <a:stretch>
            <a:fillRect/>
          </a:stretch>
        </p:blipFill>
        <p:spPr>
          <a:xfrm>
            <a:off x="5233796" y="2368963"/>
            <a:ext cx="2925843" cy="777675"/>
          </a:xfrm>
          <a:prstGeom prst="rect">
            <a:avLst/>
          </a:prstGeom>
          <a:noFill/>
          <a:ln>
            <a:noFill/>
          </a:ln>
        </p:spPr>
      </p:pic>
      <p:sp>
        <p:nvSpPr>
          <p:cNvPr id="157" name="Google Shape;157;p25"/>
          <p:cNvSpPr txBox="1"/>
          <p:nvPr/>
        </p:nvSpPr>
        <p:spPr>
          <a:xfrm>
            <a:off x="5166575" y="3297925"/>
            <a:ext cx="3060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en" sz="2000">
                <a:solidFill>
                  <a:srgbClr val="FFFFFF"/>
                </a:solidFill>
                <a:latin typeface="Montserrat Medium"/>
                <a:ea typeface="Montserrat Medium"/>
                <a:cs typeface="Montserrat Medium"/>
                <a:sym typeface="Montserrat Medium"/>
              </a:rPr>
              <a:t>some distribution</a:t>
            </a:r>
            <a:r>
              <a:rPr b="1" lang="en" sz="2000">
                <a:solidFill>
                  <a:srgbClr val="FFFFFF"/>
                </a:solidFill>
                <a:latin typeface="Montserrat"/>
                <a:ea typeface="Montserrat"/>
                <a:cs typeface="Montserrat"/>
                <a:sym typeface="Montserrat"/>
              </a:rPr>
              <a:t> </a:t>
            </a:r>
            <a:r>
              <a:rPr b="1" i="1" lang="en" sz="2000">
                <a:solidFill>
                  <a:srgbClr val="FFFFFF"/>
                </a:solidFill>
                <a:latin typeface="Montserrat"/>
                <a:ea typeface="Montserrat"/>
                <a:cs typeface="Montserrat"/>
                <a:sym typeface="Montserrat"/>
              </a:rPr>
              <a:t>P</a:t>
            </a:r>
            <a:endParaRPr i="1" sz="2000">
              <a:solidFill>
                <a:srgbClr val="FFFFFF"/>
              </a:solidFill>
              <a:latin typeface="Montserrat Medium"/>
              <a:ea typeface="Montserrat Medium"/>
              <a:cs typeface="Montserrat Medium"/>
              <a:sym typeface="Montserrat Medium"/>
            </a:endParaRPr>
          </a:p>
        </p:txBody>
      </p:sp>
      <p:cxnSp>
        <p:nvCxnSpPr>
          <p:cNvPr id="158" name="Google Shape;158;p25"/>
          <p:cNvCxnSpPr/>
          <p:nvPr/>
        </p:nvCxnSpPr>
        <p:spPr>
          <a:xfrm flipH="1" rot="10800000">
            <a:off x="1481825" y="1582925"/>
            <a:ext cx="3086700" cy="2566200"/>
          </a:xfrm>
          <a:prstGeom prst="straightConnector1">
            <a:avLst/>
          </a:prstGeom>
          <a:noFill/>
          <a:ln cap="flat" cmpd="sng" w="19050">
            <a:solidFill>
              <a:srgbClr val="FF9900"/>
            </a:solidFill>
            <a:prstDash val="solid"/>
            <a:round/>
            <a:headEnd len="med" w="med" type="none"/>
            <a:tailEnd len="med" w="med" type="none"/>
          </a:ln>
        </p:spPr>
      </p:cxnSp>
      <p:sp>
        <p:nvSpPr>
          <p:cNvPr id="159" name="Google Shape;159;p25"/>
          <p:cNvSpPr/>
          <p:nvPr/>
        </p:nvSpPr>
        <p:spPr>
          <a:xfrm rot="10800000">
            <a:off x="3297150" y="2550663"/>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rot="10800000">
            <a:off x="3272150" y="2550675"/>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rot="10800000">
            <a:off x="3254750" y="2550675"/>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rot="10800000">
            <a:off x="3254750" y="2571750"/>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rot="10800000">
            <a:off x="3297150" y="2571750"/>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Probabilistic Machine Learning</a:t>
            </a:r>
            <a:endParaRPr b="1">
              <a:solidFill>
                <a:srgbClr val="FFFFFF"/>
              </a:solidFill>
              <a:latin typeface="Montserrat"/>
              <a:ea typeface="Montserrat"/>
              <a:cs typeface="Montserrat"/>
              <a:sym typeface="Montserrat"/>
            </a:endParaRPr>
          </a:p>
        </p:txBody>
      </p:sp>
      <p:pic>
        <p:nvPicPr>
          <p:cNvPr id="169" name="Google Shape;169;p26"/>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170" name="Google Shape;170;p26"/>
          <p:cNvPicPr preferRelativeResize="0"/>
          <p:nvPr/>
        </p:nvPicPr>
        <p:blipFill>
          <a:blip r:embed="rId4">
            <a:alphaModFix/>
          </a:blip>
          <a:stretch>
            <a:fillRect/>
          </a:stretch>
        </p:blipFill>
        <p:spPr>
          <a:xfrm>
            <a:off x="679050" y="1301000"/>
            <a:ext cx="4206500" cy="3297900"/>
          </a:xfrm>
          <a:prstGeom prst="rect">
            <a:avLst/>
          </a:prstGeom>
          <a:noFill/>
          <a:ln>
            <a:noFill/>
          </a:ln>
        </p:spPr>
      </p:pic>
      <p:pic>
        <p:nvPicPr>
          <p:cNvPr id="171" name="Google Shape;171;p26"/>
          <p:cNvPicPr preferRelativeResize="0"/>
          <p:nvPr/>
        </p:nvPicPr>
        <p:blipFill>
          <a:blip r:embed="rId5">
            <a:alphaModFix/>
          </a:blip>
          <a:stretch>
            <a:fillRect/>
          </a:stretch>
        </p:blipFill>
        <p:spPr>
          <a:xfrm>
            <a:off x="5233796" y="2368963"/>
            <a:ext cx="2925843" cy="777675"/>
          </a:xfrm>
          <a:prstGeom prst="rect">
            <a:avLst/>
          </a:prstGeom>
          <a:noFill/>
          <a:ln>
            <a:noFill/>
          </a:ln>
        </p:spPr>
      </p:pic>
      <p:sp>
        <p:nvSpPr>
          <p:cNvPr id="172" name="Google Shape;172;p26"/>
          <p:cNvSpPr txBox="1"/>
          <p:nvPr/>
        </p:nvSpPr>
        <p:spPr>
          <a:xfrm>
            <a:off x="5166575" y="3297925"/>
            <a:ext cx="3060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en" sz="2000">
                <a:solidFill>
                  <a:srgbClr val="FFFFFF"/>
                </a:solidFill>
                <a:latin typeface="Montserrat Medium"/>
                <a:ea typeface="Montserrat Medium"/>
                <a:cs typeface="Montserrat Medium"/>
                <a:sym typeface="Montserrat Medium"/>
              </a:rPr>
              <a:t>some distribution</a:t>
            </a:r>
            <a:r>
              <a:rPr b="1" lang="en" sz="2000">
                <a:solidFill>
                  <a:srgbClr val="FFFFFF"/>
                </a:solidFill>
                <a:latin typeface="Montserrat"/>
                <a:ea typeface="Montserrat"/>
                <a:cs typeface="Montserrat"/>
                <a:sym typeface="Montserrat"/>
              </a:rPr>
              <a:t> </a:t>
            </a:r>
            <a:r>
              <a:rPr b="1" i="1" lang="en" sz="2000">
                <a:solidFill>
                  <a:srgbClr val="FFFFFF"/>
                </a:solidFill>
                <a:latin typeface="Montserrat"/>
                <a:ea typeface="Montserrat"/>
                <a:cs typeface="Montserrat"/>
                <a:sym typeface="Montserrat"/>
              </a:rPr>
              <a:t>P</a:t>
            </a:r>
            <a:endParaRPr i="1" sz="2000">
              <a:solidFill>
                <a:srgbClr val="FFFFFF"/>
              </a:solidFill>
              <a:latin typeface="Montserrat Medium"/>
              <a:ea typeface="Montserrat Medium"/>
              <a:cs typeface="Montserrat Medium"/>
              <a:sym typeface="Montserrat Medium"/>
            </a:endParaRPr>
          </a:p>
        </p:txBody>
      </p:sp>
      <p:cxnSp>
        <p:nvCxnSpPr>
          <p:cNvPr id="173" name="Google Shape;173;p26"/>
          <p:cNvCxnSpPr/>
          <p:nvPr/>
        </p:nvCxnSpPr>
        <p:spPr>
          <a:xfrm flipH="1" rot="10800000">
            <a:off x="1481825" y="1582925"/>
            <a:ext cx="3086700" cy="2566200"/>
          </a:xfrm>
          <a:prstGeom prst="straightConnector1">
            <a:avLst/>
          </a:prstGeom>
          <a:noFill/>
          <a:ln cap="flat" cmpd="sng" w="19050">
            <a:solidFill>
              <a:srgbClr val="FF9900"/>
            </a:solidFill>
            <a:prstDash val="solid"/>
            <a:round/>
            <a:headEnd len="med" w="med" type="none"/>
            <a:tailEnd len="med" w="med" type="none"/>
          </a:ln>
        </p:spPr>
      </p:cxnSp>
      <p:sp>
        <p:nvSpPr>
          <p:cNvPr id="174" name="Google Shape;174;p26"/>
          <p:cNvSpPr/>
          <p:nvPr/>
        </p:nvSpPr>
        <p:spPr>
          <a:xfrm rot="10800000">
            <a:off x="3297150" y="2488950"/>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rot="10800000">
            <a:off x="3348350" y="2571750"/>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rot="10800000">
            <a:off x="3297150" y="2654550"/>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rot="10800000">
            <a:off x="3348350" y="2446800"/>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rot="10800000">
            <a:off x="3348350" y="2654550"/>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rot="10800000">
            <a:off x="3348350" y="2820150"/>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rot="10800000">
            <a:off x="3254750" y="2550675"/>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rot="10800000">
            <a:off x="3297150" y="2342925"/>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rot="10800000">
            <a:off x="3390750" y="2550675"/>
            <a:ext cx="93600" cy="82800"/>
          </a:xfrm>
          <a:prstGeom prst="ellipse">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What is Deep Generative Modelling?</a:t>
            </a:r>
            <a:endParaRPr b="1">
              <a:solidFill>
                <a:srgbClr val="FFFFFF"/>
              </a:solidFill>
              <a:latin typeface="Montserrat"/>
              <a:ea typeface="Montserrat"/>
              <a:cs typeface="Montserrat"/>
              <a:sym typeface="Montserrat"/>
            </a:endParaRPr>
          </a:p>
        </p:txBody>
      </p:sp>
      <p:pic>
        <p:nvPicPr>
          <p:cNvPr id="188" name="Google Shape;188;p27"/>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189" name="Google Shape;189;p27"/>
          <p:cNvSpPr txBox="1"/>
          <p:nvPr/>
        </p:nvSpPr>
        <p:spPr>
          <a:xfrm>
            <a:off x="311700" y="1152475"/>
            <a:ext cx="8520600" cy="11757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b="1" lang="en" sz="2000">
                <a:solidFill>
                  <a:schemeClr val="lt1"/>
                </a:solidFill>
                <a:latin typeface="Montserrat"/>
                <a:ea typeface="Montserrat"/>
                <a:cs typeface="Montserrat"/>
                <a:sym typeface="Montserrat"/>
              </a:rPr>
              <a:t>Def’n: </a:t>
            </a:r>
            <a:r>
              <a:rPr lang="en" sz="2000">
                <a:solidFill>
                  <a:schemeClr val="lt1"/>
                </a:solidFill>
                <a:latin typeface="Montserrat Medium"/>
                <a:ea typeface="Montserrat Medium"/>
                <a:cs typeface="Montserrat Medium"/>
                <a:sym typeface="Montserrat Medium"/>
              </a:rPr>
              <a:t>collection of deep learning techniques that are used to learn the underlying distributions of a dataset so as to generate new data points with some variations</a:t>
            </a:r>
            <a:endParaRPr sz="2000">
              <a:solidFill>
                <a:schemeClr val="lt1"/>
              </a:solidFill>
              <a:latin typeface="Montserrat Medium"/>
              <a:ea typeface="Montserrat Medium"/>
              <a:cs typeface="Montserrat Medium"/>
              <a:sym typeface="Montserrat Medium"/>
            </a:endParaRPr>
          </a:p>
        </p:txBody>
      </p:sp>
      <p:grpSp>
        <p:nvGrpSpPr>
          <p:cNvPr id="190" name="Google Shape;190;p27"/>
          <p:cNvGrpSpPr/>
          <p:nvPr/>
        </p:nvGrpSpPr>
        <p:grpSpPr>
          <a:xfrm>
            <a:off x="4157575" y="2695525"/>
            <a:ext cx="4141500" cy="1695950"/>
            <a:chOff x="4690800" y="2838600"/>
            <a:chExt cx="4141500" cy="1695950"/>
          </a:xfrm>
        </p:grpSpPr>
        <p:pic>
          <p:nvPicPr>
            <p:cNvPr id="191" name="Google Shape;191;p27"/>
            <p:cNvPicPr preferRelativeResize="0"/>
            <p:nvPr/>
          </p:nvPicPr>
          <p:blipFill rotWithShape="1">
            <a:blip r:embed="rId4">
              <a:alphaModFix/>
            </a:blip>
            <a:srcRect b="0" l="0" r="1351" t="0"/>
            <a:stretch/>
          </p:blipFill>
          <p:spPr>
            <a:xfrm>
              <a:off x="5277450" y="2838600"/>
              <a:ext cx="2968200" cy="790575"/>
            </a:xfrm>
            <a:prstGeom prst="rect">
              <a:avLst/>
            </a:prstGeom>
            <a:noFill/>
            <a:ln>
              <a:noFill/>
            </a:ln>
          </p:spPr>
        </p:pic>
        <p:sp>
          <p:nvSpPr>
            <p:cNvPr id="192" name="Google Shape;192;p27"/>
            <p:cNvSpPr txBox="1"/>
            <p:nvPr/>
          </p:nvSpPr>
          <p:spPr>
            <a:xfrm>
              <a:off x="4690800" y="3718850"/>
              <a:ext cx="4141500" cy="8157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1200"/>
                </a:spcAft>
                <a:buClr>
                  <a:schemeClr val="dk1"/>
                </a:buClr>
                <a:buSzPts val="1100"/>
                <a:buFont typeface="Arial"/>
                <a:buNone/>
              </a:pPr>
              <a:r>
                <a:rPr lang="en" sz="2000">
                  <a:solidFill>
                    <a:schemeClr val="lt1"/>
                  </a:solidFill>
                  <a:latin typeface="Montserrat Medium"/>
                  <a:ea typeface="Montserrat Medium"/>
                  <a:cs typeface="Montserrat Medium"/>
                  <a:sym typeface="Montserrat Medium"/>
                </a:rPr>
                <a:t>Given a target </a:t>
              </a:r>
              <a:r>
                <a:rPr b="1" i="1" lang="en" sz="2000">
                  <a:solidFill>
                    <a:schemeClr val="lt1"/>
                  </a:solidFill>
                  <a:latin typeface="Montserrat"/>
                  <a:ea typeface="Montserrat"/>
                  <a:cs typeface="Montserrat"/>
                  <a:sym typeface="Montserrat"/>
                </a:rPr>
                <a:t>y</a:t>
              </a:r>
              <a:r>
                <a:rPr lang="en" sz="2000">
                  <a:solidFill>
                    <a:schemeClr val="lt1"/>
                  </a:solidFill>
                  <a:latin typeface="Montserrat Medium"/>
                  <a:ea typeface="Montserrat Medium"/>
                  <a:cs typeface="Montserrat Medium"/>
                  <a:sym typeface="Montserrat Medium"/>
                </a:rPr>
                <a:t>, probability of the observable </a:t>
              </a:r>
              <a:r>
                <a:rPr b="1" i="1" lang="en" sz="2000">
                  <a:solidFill>
                    <a:schemeClr val="lt1"/>
                  </a:solidFill>
                  <a:latin typeface="Montserrat"/>
                  <a:ea typeface="Montserrat"/>
                  <a:cs typeface="Montserrat"/>
                  <a:sym typeface="Montserrat"/>
                </a:rPr>
                <a:t>X</a:t>
              </a:r>
              <a:endParaRPr b="1" i="1">
                <a:solidFill>
                  <a:srgbClr val="FFFFFF"/>
                </a:solidFill>
              </a:endParaRPr>
            </a:p>
          </p:txBody>
        </p:sp>
      </p:grpSp>
      <p:sp>
        <p:nvSpPr>
          <p:cNvPr id="193" name="Google Shape;193;p27"/>
          <p:cNvSpPr txBox="1"/>
          <p:nvPr/>
        </p:nvSpPr>
        <p:spPr>
          <a:xfrm>
            <a:off x="311700" y="2699750"/>
            <a:ext cx="4141500" cy="1687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en" sz="2000" u="sng">
                <a:solidFill>
                  <a:schemeClr val="lt1"/>
                </a:solidFill>
                <a:latin typeface="Montserrat Medium"/>
                <a:ea typeface="Montserrat Medium"/>
                <a:cs typeface="Montserrat Medium"/>
                <a:sym typeface="Montserrat Medium"/>
              </a:rPr>
              <a:t>Applications</a:t>
            </a:r>
            <a:endParaRPr sz="2000" u="sng">
              <a:solidFill>
                <a:schemeClr val="lt1"/>
              </a:solidFill>
              <a:latin typeface="Montserrat Medium"/>
              <a:ea typeface="Montserrat Medium"/>
              <a:cs typeface="Montserrat Medium"/>
              <a:sym typeface="Montserrat Medium"/>
            </a:endParaRPr>
          </a:p>
          <a:p>
            <a:pPr indent="-355600" lvl="0" marL="457200" rtl="0" algn="l">
              <a:lnSpc>
                <a:spcPct val="105000"/>
              </a:lnSpc>
              <a:spcBef>
                <a:spcPts val="120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Image generation</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Audio generation</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Code generation</a:t>
            </a:r>
            <a:endParaRPr sz="20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Generative Modeling for Computer Vision</a:t>
            </a:r>
            <a:endParaRPr b="1">
              <a:solidFill>
                <a:srgbClr val="FFFFFF"/>
              </a:solidFill>
              <a:latin typeface="Montserrat"/>
              <a:ea typeface="Montserrat"/>
              <a:cs typeface="Montserrat"/>
              <a:sym typeface="Montserrat"/>
            </a:endParaRPr>
          </a:p>
        </p:txBody>
      </p:sp>
      <p:pic>
        <p:nvPicPr>
          <p:cNvPr id="199" name="Google Shape;199;p28"/>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00" name="Google Shape;200;p28"/>
          <p:cNvSpPr/>
          <p:nvPr/>
        </p:nvSpPr>
        <p:spPr>
          <a:xfrm>
            <a:off x="765150" y="3968300"/>
            <a:ext cx="7613700" cy="400500"/>
          </a:xfrm>
          <a:prstGeom prst="rightArrow">
            <a:avLst>
              <a:gd fmla="val 50000" name="adj1"/>
              <a:gd fmla="val 50000" name="adj2"/>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txBox="1"/>
          <p:nvPr/>
        </p:nvSpPr>
        <p:spPr>
          <a:xfrm>
            <a:off x="1298700" y="4368800"/>
            <a:ext cx="91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9FC5E8"/>
                </a:solidFill>
                <a:latin typeface="Montserrat ExtraBold"/>
                <a:ea typeface="Montserrat ExtraBold"/>
                <a:cs typeface="Montserrat ExtraBold"/>
                <a:sym typeface="Montserrat ExtraBold"/>
              </a:rPr>
              <a:t>2013</a:t>
            </a:r>
            <a:endParaRPr sz="2000">
              <a:solidFill>
                <a:srgbClr val="9FC5E8"/>
              </a:solidFill>
              <a:latin typeface="Montserrat ExtraBold"/>
              <a:ea typeface="Montserrat ExtraBold"/>
              <a:cs typeface="Montserrat ExtraBold"/>
              <a:sym typeface="Montserrat ExtraBold"/>
            </a:endParaRPr>
          </a:p>
        </p:txBody>
      </p:sp>
      <p:sp>
        <p:nvSpPr>
          <p:cNvPr id="202" name="Google Shape;202;p28"/>
          <p:cNvSpPr/>
          <p:nvPr/>
        </p:nvSpPr>
        <p:spPr>
          <a:xfrm>
            <a:off x="622875" y="1235700"/>
            <a:ext cx="2391900" cy="2514600"/>
          </a:xfrm>
          <a:prstGeom prst="roundRect">
            <a:avLst>
              <a:gd fmla="val 16667" name="adj"/>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txBox="1"/>
          <p:nvPr/>
        </p:nvSpPr>
        <p:spPr>
          <a:xfrm>
            <a:off x="622875" y="1215463"/>
            <a:ext cx="23919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Variational Autoencoder (VAE)</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226059" lvl="0" marL="228600" rtl="0" algn="l">
              <a:spcBef>
                <a:spcPts val="0"/>
              </a:spcBef>
              <a:spcAft>
                <a:spcPts val="0"/>
              </a:spcAft>
              <a:buClr>
                <a:srgbClr val="FFFFFF"/>
              </a:buClr>
              <a:buSzPts val="1400"/>
              <a:buFont typeface="Montserrat Medium"/>
              <a:buChar char="●"/>
            </a:pPr>
            <a:r>
              <a:rPr lang="en">
                <a:solidFill>
                  <a:srgbClr val="FFFFFF"/>
                </a:solidFill>
                <a:latin typeface="Montserrat Medium"/>
                <a:ea typeface="Montserrat Medium"/>
                <a:cs typeface="Montserrat Medium"/>
                <a:sym typeface="Montserrat Medium"/>
              </a:rPr>
              <a:t>Encoder-decoder architecture</a:t>
            </a:r>
            <a:endParaRPr>
              <a:solidFill>
                <a:srgbClr val="FFFFFF"/>
              </a:solidFill>
              <a:latin typeface="Montserrat Medium"/>
              <a:ea typeface="Montserrat Medium"/>
              <a:cs typeface="Montserrat Medium"/>
              <a:sym typeface="Montserrat Medium"/>
            </a:endParaRPr>
          </a:p>
          <a:p>
            <a:pPr indent="-226059" lvl="0" marL="228600" rtl="0" algn="l">
              <a:spcBef>
                <a:spcPts val="0"/>
              </a:spcBef>
              <a:spcAft>
                <a:spcPts val="0"/>
              </a:spcAft>
              <a:buClr>
                <a:srgbClr val="FFFFFF"/>
              </a:buClr>
              <a:buSzPts val="1400"/>
              <a:buFont typeface="Montserrat Medium"/>
              <a:buChar char="●"/>
            </a:pPr>
            <a:r>
              <a:rPr lang="en">
                <a:solidFill>
                  <a:srgbClr val="FFFFFF"/>
                </a:solidFill>
                <a:latin typeface="Montserrat Medium"/>
                <a:ea typeface="Montserrat Medium"/>
                <a:cs typeface="Montserrat Medium"/>
                <a:sym typeface="Montserrat Medium"/>
              </a:rPr>
              <a:t>Interpolates between low dimension latent space to produce new images</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p:txBody>
      </p:sp>
      <p:sp>
        <p:nvSpPr>
          <p:cNvPr id="204" name="Google Shape;204;p28"/>
          <p:cNvSpPr/>
          <p:nvPr/>
        </p:nvSpPr>
        <p:spPr>
          <a:xfrm>
            <a:off x="1509900" y="3922250"/>
            <a:ext cx="494700" cy="4926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1702800" y="3758700"/>
            <a:ext cx="108900" cy="2769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Generative Modeling for Computer Vision</a:t>
            </a:r>
            <a:endParaRPr b="1">
              <a:solidFill>
                <a:srgbClr val="FFFFFF"/>
              </a:solidFill>
              <a:latin typeface="Montserrat"/>
              <a:ea typeface="Montserrat"/>
              <a:cs typeface="Montserrat"/>
              <a:sym typeface="Montserrat"/>
            </a:endParaRPr>
          </a:p>
        </p:txBody>
      </p:sp>
      <p:pic>
        <p:nvPicPr>
          <p:cNvPr id="211" name="Google Shape;211;p29"/>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12" name="Google Shape;212;p29"/>
          <p:cNvSpPr/>
          <p:nvPr/>
        </p:nvSpPr>
        <p:spPr>
          <a:xfrm>
            <a:off x="765150" y="3968300"/>
            <a:ext cx="7613700" cy="400500"/>
          </a:xfrm>
          <a:prstGeom prst="rightArrow">
            <a:avLst>
              <a:gd fmla="val 50000" name="adj1"/>
              <a:gd fmla="val 50000" name="adj2"/>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txBox="1"/>
          <p:nvPr/>
        </p:nvSpPr>
        <p:spPr>
          <a:xfrm>
            <a:off x="1298700" y="4368800"/>
            <a:ext cx="91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9FC5E8"/>
                </a:solidFill>
                <a:latin typeface="Montserrat ExtraBold"/>
                <a:ea typeface="Montserrat ExtraBold"/>
                <a:cs typeface="Montserrat ExtraBold"/>
                <a:sym typeface="Montserrat ExtraBold"/>
              </a:rPr>
              <a:t>2013</a:t>
            </a:r>
            <a:endParaRPr sz="2000">
              <a:solidFill>
                <a:srgbClr val="9FC5E8"/>
              </a:solidFill>
              <a:latin typeface="Montserrat ExtraBold"/>
              <a:ea typeface="Montserrat ExtraBold"/>
              <a:cs typeface="Montserrat ExtraBold"/>
              <a:sym typeface="Montserrat ExtraBold"/>
            </a:endParaRPr>
          </a:p>
        </p:txBody>
      </p:sp>
      <p:sp>
        <p:nvSpPr>
          <p:cNvPr id="214" name="Google Shape;214;p29"/>
          <p:cNvSpPr txBox="1"/>
          <p:nvPr/>
        </p:nvSpPr>
        <p:spPr>
          <a:xfrm>
            <a:off x="4053600" y="4368800"/>
            <a:ext cx="91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EA9999"/>
                </a:solidFill>
                <a:latin typeface="Montserrat ExtraBold"/>
                <a:ea typeface="Montserrat ExtraBold"/>
                <a:cs typeface="Montserrat ExtraBold"/>
                <a:sym typeface="Montserrat ExtraBold"/>
              </a:rPr>
              <a:t>2014</a:t>
            </a:r>
            <a:endParaRPr sz="2000">
              <a:solidFill>
                <a:srgbClr val="EA9999"/>
              </a:solidFill>
              <a:latin typeface="Montserrat ExtraBold"/>
              <a:ea typeface="Montserrat ExtraBold"/>
              <a:cs typeface="Montserrat ExtraBold"/>
              <a:sym typeface="Montserrat ExtraBold"/>
            </a:endParaRPr>
          </a:p>
        </p:txBody>
      </p:sp>
      <p:sp>
        <p:nvSpPr>
          <p:cNvPr id="215" name="Google Shape;215;p29"/>
          <p:cNvSpPr/>
          <p:nvPr/>
        </p:nvSpPr>
        <p:spPr>
          <a:xfrm>
            <a:off x="622875" y="1235700"/>
            <a:ext cx="2391900" cy="2514600"/>
          </a:xfrm>
          <a:prstGeom prst="roundRect">
            <a:avLst>
              <a:gd fmla="val 16667" name="adj"/>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3291275" y="1235700"/>
            <a:ext cx="2391900" cy="25146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txBox="1"/>
          <p:nvPr/>
        </p:nvSpPr>
        <p:spPr>
          <a:xfrm>
            <a:off x="622875" y="1215463"/>
            <a:ext cx="23919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Variational Autoencoder (VAE)</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226059" lvl="0" marL="228600" rtl="0" algn="l">
              <a:spcBef>
                <a:spcPts val="0"/>
              </a:spcBef>
              <a:spcAft>
                <a:spcPts val="0"/>
              </a:spcAft>
              <a:buClr>
                <a:srgbClr val="FFFFFF"/>
              </a:buClr>
              <a:buSzPts val="1400"/>
              <a:buFont typeface="Montserrat Medium"/>
              <a:buChar char="●"/>
            </a:pPr>
            <a:r>
              <a:rPr lang="en">
                <a:solidFill>
                  <a:srgbClr val="FFFFFF"/>
                </a:solidFill>
                <a:latin typeface="Montserrat Medium"/>
                <a:ea typeface="Montserrat Medium"/>
                <a:cs typeface="Montserrat Medium"/>
                <a:sym typeface="Montserrat Medium"/>
              </a:rPr>
              <a:t>Encoder-decoder architecture</a:t>
            </a:r>
            <a:endParaRPr>
              <a:solidFill>
                <a:srgbClr val="FFFFFF"/>
              </a:solidFill>
              <a:latin typeface="Montserrat Medium"/>
              <a:ea typeface="Montserrat Medium"/>
              <a:cs typeface="Montserrat Medium"/>
              <a:sym typeface="Montserrat Medium"/>
            </a:endParaRPr>
          </a:p>
          <a:p>
            <a:pPr indent="-226059" lvl="0" marL="228600" rtl="0" algn="l">
              <a:spcBef>
                <a:spcPts val="0"/>
              </a:spcBef>
              <a:spcAft>
                <a:spcPts val="0"/>
              </a:spcAft>
              <a:buClr>
                <a:srgbClr val="FFFFFF"/>
              </a:buClr>
              <a:buSzPts val="1400"/>
              <a:buFont typeface="Montserrat Medium"/>
              <a:buChar char="●"/>
            </a:pPr>
            <a:r>
              <a:rPr lang="en">
                <a:solidFill>
                  <a:srgbClr val="FFFFFF"/>
                </a:solidFill>
                <a:latin typeface="Montserrat Medium"/>
                <a:ea typeface="Montserrat Medium"/>
                <a:cs typeface="Montserrat Medium"/>
                <a:sym typeface="Montserrat Medium"/>
              </a:rPr>
              <a:t>Interpolates between low dimension latent space to produce new images</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p:txBody>
      </p:sp>
      <p:sp>
        <p:nvSpPr>
          <p:cNvPr id="218" name="Google Shape;218;p29"/>
          <p:cNvSpPr txBox="1"/>
          <p:nvPr/>
        </p:nvSpPr>
        <p:spPr>
          <a:xfrm>
            <a:off x="3291275" y="1235725"/>
            <a:ext cx="23919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Generative Adversarial Network (GAN)</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226059" lvl="0" marL="228600" rtl="0" algn="l">
              <a:spcBef>
                <a:spcPts val="0"/>
              </a:spcBef>
              <a:spcAft>
                <a:spcPts val="0"/>
              </a:spcAft>
              <a:buClr>
                <a:schemeClr val="lt1"/>
              </a:buClr>
              <a:buSzPts val="1400"/>
              <a:buFont typeface="Montserrat Medium"/>
              <a:buChar char="●"/>
            </a:pPr>
            <a:r>
              <a:rPr lang="en">
                <a:solidFill>
                  <a:schemeClr val="lt1"/>
                </a:solidFill>
                <a:latin typeface="Montserrat Medium"/>
                <a:ea typeface="Montserrat Medium"/>
                <a:cs typeface="Montserrat Medium"/>
                <a:sym typeface="Montserrat Medium"/>
              </a:rPr>
              <a:t>Two competing networks: generator and discriminator</a:t>
            </a:r>
            <a:endParaRPr>
              <a:solidFill>
                <a:schemeClr val="lt1"/>
              </a:solidFill>
              <a:latin typeface="Montserrat Medium"/>
              <a:ea typeface="Montserrat Medium"/>
              <a:cs typeface="Montserrat Medium"/>
              <a:sym typeface="Montserrat Medium"/>
            </a:endParaRPr>
          </a:p>
          <a:p>
            <a:pPr indent="-226059" lvl="0" marL="228600" rtl="0" algn="l">
              <a:spcBef>
                <a:spcPts val="0"/>
              </a:spcBef>
              <a:spcAft>
                <a:spcPts val="0"/>
              </a:spcAft>
              <a:buClr>
                <a:schemeClr val="lt1"/>
              </a:buClr>
              <a:buSzPts val="1400"/>
              <a:buFont typeface="Montserrat Medium"/>
              <a:buChar char="●"/>
            </a:pPr>
            <a:r>
              <a:rPr lang="en">
                <a:solidFill>
                  <a:schemeClr val="lt1"/>
                </a:solidFill>
                <a:latin typeface="Montserrat Medium"/>
                <a:ea typeface="Montserrat Medium"/>
                <a:cs typeface="Montserrat Medium"/>
                <a:sym typeface="Montserrat Medium"/>
              </a:rPr>
              <a:t>Objective is for generator to fool the discriminator</a:t>
            </a:r>
            <a:endParaRPr>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p:txBody>
      </p:sp>
      <p:sp>
        <p:nvSpPr>
          <p:cNvPr id="219" name="Google Shape;219;p29"/>
          <p:cNvSpPr/>
          <p:nvPr/>
        </p:nvSpPr>
        <p:spPr>
          <a:xfrm>
            <a:off x="1509900" y="3922250"/>
            <a:ext cx="494700" cy="4926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4264788" y="3922250"/>
            <a:ext cx="494700" cy="4926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1702800" y="3758700"/>
            <a:ext cx="108900" cy="2769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4457700" y="3758700"/>
            <a:ext cx="108900" cy="276900"/>
          </a:xfrm>
          <a:prstGeom prst="rect">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Generative Modeling for Computer Vision</a:t>
            </a:r>
            <a:endParaRPr b="1">
              <a:solidFill>
                <a:srgbClr val="FFFFFF"/>
              </a:solidFill>
              <a:latin typeface="Montserrat"/>
              <a:ea typeface="Montserrat"/>
              <a:cs typeface="Montserrat"/>
              <a:sym typeface="Montserrat"/>
            </a:endParaRPr>
          </a:p>
        </p:txBody>
      </p:sp>
      <p:pic>
        <p:nvPicPr>
          <p:cNvPr id="228" name="Google Shape;228;p30"/>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29" name="Google Shape;229;p30"/>
          <p:cNvSpPr/>
          <p:nvPr/>
        </p:nvSpPr>
        <p:spPr>
          <a:xfrm>
            <a:off x="765150" y="3968300"/>
            <a:ext cx="7613700" cy="400500"/>
          </a:xfrm>
          <a:prstGeom prst="rightArrow">
            <a:avLst>
              <a:gd fmla="val 50000" name="adj1"/>
              <a:gd fmla="val 50000" name="adj2"/>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txBox="1"/>
          <p:nvPr/>
        </p:nvSpPr>
        <p:spPr>
          <a:xfrm>
            <a:off x="1298700" y="4368800"/>
            <a:ext cx="91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9FC5E8"/>
                </a:solidFill>
                <a:latin typeface="Montserrat ExtraBold"/>
                <a:ea typeface="Montserrat ExtraBold"/>
                <a:cs typeface="Montserrat ExtraBold"/>
                <a:sym typeface="Montserrat ExtraBold"/>
              </a:rPr>
              <a:t>2013</a:t>
            </a:r>
            <a:endParaRPr sz="2000">
              <a:solidFill>
                <a:srgbClr val="9FC5E8"/>
              </a:solidFill>
              <a:latin typeface="Montserrat ExtraBold"/>
              <a:ea typeface="Montserrat ExtraBold"/>
              <a:cs typeface="Montserrat ExtraBold"/>
              <a:sym typeface="Montserrat ExtraBold"/>
            </a:endParaRPr>
          </a:p>
        </p:txBody>
      </p:sp>
      <p:sp>
        <p:nvSpPr>
          <p:cNvPr id="231" name="Google Shape;231;p30"/>
          <p:cNvSpPr txBox="1"/>
          <p:nvPr/>
        </p:nvSpPr>
        <p:spPr>
          <a:xfrm>
            <a:off x="6697075" y="4368800"/>
            <a:ext cx="91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B6D7A8"/>
                </a:solidFill>
                <a:latin typeface="Montserrat ExtraBold"/>
                <a:ea typeface="Montserrat ExtraBold"/>
                <a:cs typeface="Montserrat ExtraBold"/>
                <a:sym typeface="Montserrat ExtraBold"/>
              </a:rPr>
              <a:t>2020</a:t>
            </a:r>
            <a:endParaRPr sz="2000">
              <a:solidFill>
                <a:srgbClr val="B6D7A8"/>
              </a:solidFill>
              <a:latin typeface="Montserrat ExtraBold"/>
              <a:ea typeface="Montserrat ExtraBold"/>
              <a:cs typeface="Montserrat ExtraBold"/>
              <a:sym typeface="Montserrat ExtraBold"/>
            </a:endParaRPr>
          </a:p>
        </p:txBody>
      </p:sp>
      <p:sp>
        <p:nvSpPr>
          <p:cNvPr id="232" name="Google Shape;232;p30"/>
          <p:cNvSpPr txBox="1"/>
          <p:nvPr/>
        </p:nvSpPr>
        <p:spPr>
          <a:xfrm>
            <a:off x="4053600" y="4368800"/>
            <a:ext cx="91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EA9999"/>
                </a:solidFill>
                <a:latin typeface="Montserrat ExtraBold"/>
                <a:ea typeface="Montserrat ExtraBold"/>
                <a:cs typeface="Montserrat ExtraBold"/>
                <a:sym typeface="Montserrat ExtraBold"/>
              </a:rPr>
              <a:t>2014</a:t>
            </a:r>
            <a:endParaRPr sz="2000">
              <a:solidFill>
                <a:srgbClr val="EA9999"/>
              </a:solidFill>
              <a:latin typeface="Montserrat ExtraBold"/>
              <a:ea typeface="Montserrat ExtraBold"/>
              <a:cs typeface="Montserrat ExtraBold"/>
              <a:sym typeface="Montserrat ExtraBold"/>
            </a:endParaRPr>
          </a:p>
        </p:txBody>
      </p:sp>
      <p:sp>
        <p:nvSpPr>
          <p:cNvPr id="233" name="Google Shape;233;p30"/>
          <p:cNvSpPr/>
          <p:nvPr/>
        </p:nvSpPr>
        <p:spPr>
          <a:xfrm>
            <a:off x="622875" y="1235700"/>
            <a:ext cx="2391900" cy="2514600"/>
          </a:xfrm>
          <a:prstGeom prst="roundRect">
            <a:avLst>
              <a:gd fmla="val 16667" name="adj"/>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3291275" y="1235700"/>
            <a:ext cx="2391900" cy="25146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5959675" y="1235713"/>
            <a:ext cx="2391900" cy="2514600"/>
          </a:xfrm>
          <a:prstGeom prst="roundRect">
            <a:avLst>
              <a:gd fmla="val 16667" name="adj"/>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txBox="1"/>
          <p:nvPr/>
        </p:nvSpPr>
        <p:spPr>
          <a:xfrm>
            <a:off x="622875" y="1215463"/>
            <a:ext cx="23919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Variational Autoencoder (VAE)</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226059" lvl="0" marL="228600" rtl="0" algn="l">
              <a:spcBef>
                <a:spcPts val="0"/>
              </a:spcBef>
              <a:spcAft>
                <a:spcPts val="0"/>
              </a:spcAft>
              <a:buClr>
                <a:srgbClr val="FFFFFF"/>
              </a:buClr>
              <a:buSzPts val="1400"/>
              <a:buFont typeface="Montserrat Medium"/>
              <a:buChar char="●"/>
            </a:pPr>
            <a:r>
              <a:rPr lang="en">
                <a:solidFill>
                  <a:srgbClr val="FFFFFF"/>
                </a:solidFill>
                <a:latin typeface="Montserrat Medium"/>
                <a:ea typeface="Montserrat Medium"/>
                <a:cs typeface="Montserrat Medium"/>
                <a:sym typeface="Montserrat Medium"/>
              </a:rPr>
              <a:t>Encoder-decoder architecture</a:t>
            </a:r>
            <a:endParaRPr>
              <a:solidFill>
                <a:srgbClr val="FFFFFF"/>
              </a:solidFill>
              <a:latin typeface="Montserrat Medium"/>
              <a:ea typeface="Montserrat Medium"/>
              <a:cs typeface="Montserrat Medium"/>
              <a:sym typeface="Montserrat Medium"/>
            </a:endParaRPr>
          </a:p>
          <a:p>
            <a:pPr indent="-226059" lvl="0" marL="228600" rtl="0" algn="l">
              <a:spcBef>
                <a:spcPts val="0"/>
              </a:spcBef>
              <a:spcAft>
                <a:spcPts val="0"/>
              </a:spcAft>
              <a:buClr>
                <a:srgbClr val="FFFFFF"/>
              </a:buClr>
              <a:buSzPts val="1400"/>
              <a:buFont typeface="Montserrat Medium"/>
              <a:buChar char="●"/>
            </a:pPr>
            <a:r>
              <a:rPr lang="en">
                <a:solidFill>
                  <a:srgbClr val="FFFFFF"/>
                </a:solidFill>
                <a:latin typeface="Montserrat Medium"/>
                <a:ea typeface="Montserrat Medium"/>
                <a:cs typeface="Montserrat Medium"/>
                <a:sym typeface="Montserrat Medium"/>
              </a:rPr>
              <a:t>Interpolates between low dimension latent space to produce new images</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p:txBody>
      </p:sp>
      <p:sp>
        <p:nvSpPr>
          <p:cNvPr id="237" name="Google Shape;237;p30"/>
          <p:cNvSpPr txBox="1"/>
          <p:nvPr/>
        </p:nvSpPr>
        <p:spPr>
          <a:xfrm>
            <a:off x="3291275" y="1235725"/>
            <a:ext cx="23919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Generative Adversarial Network (GAN)</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226059" lvl="0" marL="228600" rtl="0" algn="l">
              <a:spcBef>
                <a:spcPts val="0"/>
              </a:spcBef>
              <a:spcAft>
                <a:spcPts val="0"/>
              </a:spcAft>
              <a:buClr>
                <a:schemeClr val="lt1"/>
              </a:buClr>
              <a:buSzPts val="1400"/>
              <a:buFont typeface="Montserrat Medium"/>
              <a:buChar char="●"/>
            </a:pPr>
            <a:r>
              <a:rPr lang="en">
                <a:solidFill>
                  <a:schemeClr val="lt1"/>
                </a:solidFill>
                <a:latin typeface="Montserrat Medium"/>
                <a:ea typeface="Montserrat Medium"/>
                <a:cs typeface="Montserrat Medium"/>
                <a:sym typeface="Montserrat Medium"/>
              </a:rPr>
              <a:t>Two competing networks: generator and discriminator</a:t>
            </a:r>
            <a:endParaRPr>
              <a:solidFill>
                <a:schemeClr val="lt1"/>
              </a:solidFill>
              <a:latin typeface="Montserrat Medium"/>
              <a:ea typeface="Montserrat Medium"/>
              <a:cs typeface="Montserrat Medium"/>
              <a:sym typeface="Montserrat Medium"/>
            </a:endParaRPr>
          </a:p>
          <a:p>
            <a:pPr indent="-226059" lvl="0" marL="228600" rtl="0" algn="l">
              <a:spcBef>
                <a:spcPts val="0"/>
              </a:spcBef>
              <a:spcAft>
                <a:spcPts val="0"/>
              </a:spcAft>
              <a:buClr>
                <a:schemeClr val="lt1"/>
              </a:buClr>
              <a:buSzPts val="1400"/>
              <a:buFont typeface="Montserrat Medium"/>
              <a:buChar char="●"/>
            </a:pPr>
            <a:r>
              <a:rPr lang="en">
                <a:solidFill>
                  <a:schemeClr val="lt1"/>
                </a:solidFill>
                <a:latin typeface="Montserrat Medium"/>
                <a:ea typeface="Montserrat Medium"/>
                <a:cs typeface="Montserrat Medium"/>
                <a:sym typeface="Montserrat Medium"/>
              </a:rPr>
              <a:t>Objective is for generator to fool the discriminator</a:t>
            </a:r>
            <a:endParaRPr>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p:txBody>
      </p:sp>
      <p:sp>
        <p:nvSpPr>
          <p:cNvPr id="238" name="Google Shape;238;p30"/>
          <p:cNvSpPr txBox="1"/>
          <p:nvPr/>
        </p:nvSpPr>
        <p:spPr>
          <a:xfrm>
            <a:off x="5959675" y="1235725"/>
            <a:ext cx="23919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Denoising Diffusion Probabilistic Model (DDPM)</a:t>
            </a:r>
            <a:endParaRPr b="1">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226059" lvl="0" marL="228600" rtl="0" algn="l">
              <a:spcBef>
                <a:spcPts val="0"/>
              </a:spcBef>
              <a:spcAft>
                <a:spcPts val="0"/>
              </a:spcAft>
              <a:buClr>
                <a:schemeClr val="lt1"/>
              </a:buClr>
              <a:buSzPts val="1400"/>
              <a:buFont typeface="Montserrat Medium"/>
              <a:buChar char="●"/>
            </a:pPr>
            <a:r>
              <a:rPr lang="en">
                <a:solidFill>
                  <a:schemeClr val="lt1"/>
                </a:solidFill>
                <a:latin typeface="Montserrat Medium"/>
                <a:ea typeface="Montserrat Medium"/>
                <a:cs typeface="Montserrat Medium"/>
                <a:sym typeface="Montserrat Medium"/>
              </a:rPr>
              <a:t>Markov chains trained using variational inference</a:t>
            </a:r>
            <a:endParaRPr>
              <a:solidFill>
                <a:schemeClr val="lt1"/>
              </a:solidFill>
              <a:latin typeface="Montserrat Medium"/>
              <a:ea typeface="Montserrat Medium"/>
              <a:cs typeface="Montserrat Medium"/>
              <a:sym typeface="Montserrat Medium"/>
            </a:endParaRPr>
          </a:p>
          <a:p>
            <a:pPr indent="-226059" lvl="0" marL="228600" rtl="0" algn="l">
              <a:spcBef>
                <a:spcPts val="0"/>
              </a:spcBef>
              <a:spcAft>
                <a:spcPts val="0"/>
              </a:spcAft>
              <a:buClr>
                <a:schemeClr val="lt1"/>
              </a:buClr>
              <a:buSzPts val="1400"/>
              <a:buFont typeface="Montserrat Medium"/>
              <a:buChar char="●"/>
            </a:pPr>
            <a:r>
              <a:rPr lang="en">
                <a:solidFill>
                  <a:schemeClr val="lt1"/>
                </a:solidFill>
                <a:latin typeface="Montserrat Medium"/>
                <a:ea typeface="Montserrat Medium"/>
                <a:cs typeface="Montserrat Medium"/>
                <a:sym typeface="Montserrat Medium"/>
              </a:rPr>
              <a:t>Forward diffusion process + reverse denoising process</a:t>
            </a:r>
            <a:endParaRPr>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rgbClr val="FFFFFF"/>
              </a:solidFill>
              <a:latin typeface="Montserrat Medium"/>
              <a:ea typeface="Montserrat Medium"/>
              <a:cs typeface="Montserrat Medium"/>
              <a:sym typeface="Montserrat Medium"/>
            </a:endParaRPr>
          </a:p>
        </p:txBody>
      </p:sp>
      <p:sp>
        <p:nvSpPr>
          <p:cNvPr id="239" name="Google Shape;239;p30"/>
          <p:cNvSpPr/>
          <p:nvPr/>
        </p:nvSpPr>
        <p:spPr>
          <a:xfrm>
            <a:off x="1509900" y="3922250"/>
            <a:ext cx="494700" cy="4926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4264788" y="3922250"/>
            <a:ext cx="494700" cy="4926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6908275" y="3922250"/>
            <a:ext cx="494700" cy="492600"/>
          </a:xfrm>
          <a:prstGeom prst="ellips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1702800" y="3758700"/>
            <a:ext cx="108900" cy="2769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4457700" y="3758700"/>
            <a:ext cx="108900" cy="276900"/>
          </a:xfrm>
          <a:prstGeom prst="rect">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7101200" y="3758700"/>
            <a:ext cx="108900" cy="276900"/>
          </a:xfrm>
          <a:prstGeom prst="rect">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 name="Shape 248"/>
        <p:cNvGrpSpPr/>
        <p:nvPr/>
      </p:nvGrpSpPr>
      <p:grpSpPr>
        <a:xfrm>
          <a:off x="0" y="0"/>
          <a:ext cx="0" cy="0"/>
          <a:chOff x="0" y="0"/>
          <a:chExt cx="0" cy="0"/>
        </a:xfrm>
      </p:grpSpPr>
      <p:sp>
        <p:nvSpPr>
          <p:cNvPr id="249" name="Google Shape;24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Evaluating Generative Models</a:t>
            </a:r>
            <a:endParaRPr b="1">
              <a:solidFill>
                <a:srgbClr val="FFFFFF"/>
              </a:solidFill>
              <a:latin typeface="Montserrat"/>
              <a:ea typeface="Montserrat"/>
              <a:cs typeface="Montserrat"/>
              <a:sym typeface="Montserrat"/>
            </a:endParaRPr>
          </a:p>
        </p:txBody>
      </p:sp>
      <p:pic>
        <p:nvPicPr>
          <p:cNvPr id="250" name="Google Shape;250;p31"/>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51" name="Google Shape;251;p31"/>
          <p:cNvSpPr txBox="1"/>
          <p:nvPr/>
        </p:nvSpPr>
        <p:spPr>
          <a:xfrm>
            <a:off x="4572000" y="1818325"/>
            <a:ext cx="4361100" cy="23697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2000">
                <a:solidFill>
                  <a:schemeClr val="lt1"/>
                </a:solidFill>
                <a:latin typeface="Montserrat Medium"/>
                <a:ea typeface="Montserrat Medium"/>
                <a:cs typeface="Montserrat Medium"/>
                <a:sym typeface="Montserrat Medium"/>
              </a:rPr>
              <a:t>Deep generative models</a:t>
            </a:r>
            <a:r>
              <a:rPr lang="en" sz="2000">
                <a:solidFill>
                  <a:schemeClr val="lt1"/>
                </a:solidFill>
                <a:latin typeface="Montserrat Medium"/>
                <a:ea typeface="Montserrat Medium"/>
                <a:cs typeface="Montserrat Medium"/>
                <a:sym typeface="Montserrat Medium"/>
              </a:rPr>
              <a:t> are commonly </a:t>
            </a:r>
            <a:r>
              <a:rPr lang="en" sz="2000">
                <a:solidFill>
                  <a:schemeClr val="lt1"/>
                </a:solidFill>
                <a:latin typeface="Montserrat Medium"/>
                <a:ea typeface="Montserrat Medium"/>
                <a:cs typeface="Montserrat Medium"/>
                <a:sym typeface="Montserrat Medium"/>
              </a:rPr>
              <a:t>evaluated</a:t>
            </a:r>
            <a:r>
              <a:rPr lang="en" sz="2000">
                <a:solidFill>
                  <a:schemeClr val="lt1"/>
                </a:solidFill>
                <a:latin typeface="Montserrat Medium"/>
                <a:ea typeface="Montserrat Medium"/>
                <a:cs typeface="Montserrat Medium"/>
                <a:sym typeface="Montserrat Medium"/>
              </a:rPr>
              <a:t> using 3 criteria:</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1200"/>
              </a:spcBef>
              <a:spcAft>
                <a:spcPts val="0"/>
              </a:spcAft>
              <a:buClr>
                <a:schemeClr val="lt1"/>
              </a:buClr>
              <a:buSzPts val="2000"/>
              <a:buFont typeface="Montserrat Medium"/>
              <a:buAutoNum type="arabicPeriod"/>
            </a:pPr>
            <a:r>
              <a:rPr lang="en" sz="2000">
                <a:solidFill>
                  <a:schemeClr val="lt1"/>
                </a:solidFill>
                <a:latin typeface="Montserrat Medium"/>
                <a:ea typeface="Montserrat Medium"/>
                <a:cs typeface="Montserrat Medium"/>
                <a:sym typeface="Montserrat Medium"/>
              </a:rPr>
              <a:t>Speed</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0"/>
              </a:spcBef>
              <a:spcAft>
                <a:spcPts val="0"/>
              </a:spcAft>
              <a:buClr>
                <a:schemeClr val="lt1"/>
              </a:buClr>
              <a:buSzPts val="2000"/>
              <a:buFont typeface="Montserrat Medium"/>
              <a:buAutoNum type="arabicPeriod"/>
            </a:pPr>
            <a:r>
              <a:rPr lang="en" sz="2000">
                <a:solidFill>
                  <a:schemeClr val="lt1"/>
                </a:solidFill>
                <a:latin typeface="Montserrat Medium"/>
                <a:ea typeface="Montserrat Medium"/>
                <a:cs typeface="Montserrat Medium"/>
                <a:sym typeface="Montserrat Medium"/>
              </a:rPr>
              <a:t>Quality</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0"/>
              </a:spcBef>
              <a:spcAft>
                <a:spcPts val="0"/>
              </a:spcAft>
              <a:buClr>
                <a:schemeClr val="lt1"/>
              </a:buClr>
              <a:buSzPts val="2000"/>
              <a:buFont typeface="Montserrat Medium"/>
              <a:buAutoNum type="arabicPeriod"/>
            </a:pPr>
            <a:r>
              <a:rPr lang="en" sz="2000">
                <a:solidFill>
                  <a:schemeClr val="lt1"/>
                </a:solidFill>
                <a:latin typeface="Montserrat Medium"/>
                <a:ea typeface="Montserrat Medium"/>
                <a:cs typeface="Montserrat Medium"/>
                <a:sym typeface="Montserrat Medium"/>
              </a:rPr>
              <a:t>Diversity</a:t>
            </a:r>
            <a:endParaRPr sz="2000">
              <a:solidFill>
                <a:schemeClr val="lt1"/>
              </a:solidFill>
              <a:latin typeface="Montserrat Medium"/>
              <a:ea typeface="Montserrat Medium"/>
              <a:cs typeface="Montserrat Medium"/>
              <a:sym typeface="Montserrat Medium"/>
            </a:endParaRPr>
          </a:p>
        </p:txBody>
      </p:sp>
      <p:grpSp>
        <p:nvGrpSpPr>
          <p:cNvPr id="252" name="Google Shape;252;p31"/>
          <p:cNvGrpSpPr/>
          <p:nvPr/>
        </p:nvGrpSpPr>
        <p:grpSpPr>
          <a:xfrm>
            <a:off x="711200" y="1780050"/>
            <a:ext cx="2913723" cy="2446250"/>
            <a:chOff x="711200" y="1780050"/>
            <a:chExt cx="2913723" cy="2446250"/>
          </a:xfrm>
        </p:grpSpPr>
        <p:pic>
          <p:nvPicPr>
            <p:cNvPr id="253" name="Google Shape;253;p31"/>
            <p:cNvPicPr preferRelativeResize="0"/>
            <p:nvPr/>
          </p:nvPicPr>
          <p:blipFill rotWithShape="1">
            <a:blip r:embed="rId4">
              <a:alphaModFix/>
            </a:blip>
            <a:srcRect b="0" l="4658" r="9386" t="5678"/>
            <a:stretch/>
          </p:blipFill>
          <p:spPr>
            <a:xfrm>
              <a:off x="711200" y="1780050"/>
              <a:ext cx="2913723" cy="2446250"/>
            </a:xfrm>
            <a:prstGeom prst="rect">
              <a:avLst/>
            </a:prstGeom>
            <a:noFill/>
            <a:ln>
              <a:noFill/>
            </a:ln>
          </p:spPr>
        </p:pic>
        <p:sp>
          <p:nvSpPr>
            <p:cNvPr id="254" name="Google Shape;254;p31"/>
            <p:cNvSpPr/>
            <p:nvPr/>
          </p:nvSpPr>
          <p:spPr>
            <a:xfrm>
              <a:off x="2915175" y="4127500"/>
              <a:ext cx="183600" cy="7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 name="Shape 258"/>
        <p:cNvGrpSpPr/>
        <p:nvPr/>
      </p:nvGrpSpPr>
      <p:grpSpPr>
        <a:xfrm>
          <a:off x="0" y="0"/>
          <a:ext cx="0" cy="0"/>
          <a:chOff x="0" y="0"/>
          <a:chExt cx="0" cy="0"/>
        </a:xfrm>
      </p:grpSpPr>
      <p:sp>
        <p:nvSpPr>
          <p:cNvPr id="259" name="Google Shape;25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Motivation</a:t>
            </a:r>
            <a:endParaRPr b="1">
              <a:solidFill>
                <a:srgbClr val="FFFFFF"/>
              </a:solidFill>
              <a:latin typeface="Montserrat"/>
              <a:ea typeface="Montserrat"/>
              <a:cs typeface="Montserrat"/>
              <a:sym typeface="Montserrat"/>
            </a:endParaRPr>
          </a:p>
        </p:txBody>
      </p:sp>
      <p:pic>
        <p:nvPicPr>
          <p:cNvPr id="260" name="Google Shape;260;p32"/>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61" name="Google Shape;261;p32"/>
          <p:cNvSpPr txBox="1"/>
          <p:nvPr/>
        </p:nvSpPr>
        <p:spPr>
          <a:xfrm>
            <a:off x="4423800" y="1176750"/>
            <a:ext cx="4542900" cy="3650100"/>
          </a:xfrm>
          <a:prstGeom prst="rect">
            <a:avLst/>
          </a:prstGeom>
          <a:noFill/>
          <a:ln>
            <a:noFill/>
          </a:ln>
        </p:spPr>
        <p:txBody>
          <a:bodyPr anchorCtr="0" anchor="t" bIns="91425" lIns="91425" spcFirstLastPara="1" rIns="91425" wrap="square" tIns="91425">
            <a:normAutofit/>
          </a:bodyPr>
          <a:lstStyle/>
          <a:p>
            <a:pPr indent="-355600" lvl="0" marL="457200" rtl="0" algn="l">
              <a:lnSpc>
                <a:spcPct val="105000"/>
              </a:lnSpc>
              <a:spcBef>
                <a:spcPts val="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Popular diffusion models include DALL-E 2, Stable Diffusion, Midjourney, Imagen, etc.</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Generative AI companies have raised $2.2 billion in 2022</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Huge opportunities in image generation particularly for healthcare and self-driving  </a:t>
            </a:r>
            <a:endParaRPr sz="2000">
              <a:solidFill>
                <a:schemeClr val="lt1"/>
              </a:solidFill>
              <a:latin typeface="Montserrat Medium"/>
              <a:ea typeface="Montserrat Medium"/>
              <a:cs typeface="Montserrat Medium"/>
              <a:sym typeface="Montserrat Medium"/>
            </a:endParaRPr>
          </a:p>
        </p:txBody>
      </p:sp>
      <p:pic>
        <p:nvPicPr>
          <p:cNvPr descr="DALL·E 2 - Crunchbase Company Profile &amp; Funding" id="262" name="Google Shape;262;p32"/>
          <p:cNvPicPr preferRelativeResize="0"/>
          <p:nvPr/>
        </p:nvPicPr>
        <p:blipFill rotWithShape="1">
          <a:blip r:embed="rId4">
            <a:alphaModFix/>
          </a:blip>
          <a:srcRect b="32880" l="27094" r="26519" t="34927"/>
          <a:stretch/>
        </p:blipFill>
        <p:spPr>
          <a:xfrm>
            <a:off x="506100" y="1483000"/>
            <a:ext cx="1792200" cy="700325"/>
          </a:xfrm>
          <a:prstGeom prst="rect">
            <a:avLst/>
          </a:prstGeom>
          <a:noFill/>
          <a:ln>
            <a:noFill/>
          </a:ln>
        </p:spPr>
      </p:pic>
      <p:pic>
        <p:nvPicPr>
          <p:cNvPr id="263" name="Google Shape;263;p32"/>
          <p:cNvPicPr preferRelativeResize="0"/>
          <p:nvPr/>
        </p:nvPicPr>
        <p:blipFill>
          <a:blip r:embed="rId5">
            <a:alphaModFix/>
          </a:blip>
          <a:stretch>
            <a:fillRect/>
          </a:stretch>
        </p:blipFill>
        <p:spPr>
          <a:xfrm>
            <a:off x="412238" y="2571748"/>
            <a:ext cx="1979927" cy="700325"/>
          </a:xfrm>
          <a:prstGeom prst="rect">
            <a:avLst/>
          </a:prstGeom>
          <a:noFill/>
          <a:ln>
            <a:noFill/>
          </a:ln>
        </p:spPr>
      </p:pic>
      <p:sp>
        <p:nvSpPr>
          <p:cNvPr id="264" name="Google Shape;264;p32"/>
          <p:cNvSpPr/>
          <p:nvPr/>
        </p:nvSpPr>
        <p:spPr>
          <a:xfrm>
            <a:off x="729750" y="3554550"/>
            <a:ext cx="1389000" cy="12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2"/>
          <p:cNvPicPr preferRelativeResize="0"/>
          <p:nvPr/>
        </p:nvPicPr>
        <p:blipFill>
          <a:blip r:embed="rId6">
            <a:alphaModFix/>
          </a:blip>
          <a:stretch>
            <a:fillRect/>
          </a:stretch>
        </p:blipFill>
        <p:spPr>
          <a:xfrm>
            <a:off x="788100" y="3554550"/>
            <a:ext cx="1272300" cy="1272300"/>
          </a:xfrm>
          <a:prstGeom prst="rect">
            <a:avLst/>
          </a:prstGeom>
          <a:noFill/>
          <a:ln>
            <a:noFill/>
          </a:ln>
        </p:spPr>
      </p:pic>
      <p:pic>
        <p:nvPicPr>
          <p:cNvPr id="266" name="Google Shape;266;p32"/>
          <p:cNvPicPr preferRelativeResize="0"/>
          <p:nvPr/>
        </p:nvPicPr>
        <p:blipFill>
          <a:blip r:embed="rId7">
            <a:alphaModFix/>
          </a:blip>
          <a:stretch>
            <a:fillRect/>
          </a:stretch>
        </p:blipFill>
        <p:spPr>
          <a:xfrm>
            <a:off x="2877251" y="1349376"/>
            <a:ext cx="967599" cy="967574"/>
          </a:xfrm>
          <a:prstGeom prst="rect">
            <a:avLst/>
          </a:prstGeom>
          <a:noFill/>
          <a:ln>
            <a:noFill/>
          </a:ln>
        </p:spPr>
      </p:pic>
      <p:pic>
        <p:nvPicPr>
          <p:cNvPr id="267" name="Google Shape;267;p32"/>
          <p:cNvPicPr preferRelativeResize="0"/>
          <p:nvPr/>
        </p:nvPicPr>
        <p:blipFill>
          <a:blip r:embed="rId8">
            <a:alphaModFix/>
          </a:blip>
          <a:stretch>
            <a:fillRect/>
          </a:stretch>
        </p:blipFill>
        <p:spPr>
          <a:xfrm>
            <a:off x="2932901" y="2490229"/>
            <a:ext cx="863349" cy="863370"/>
          </a:xfrm>
          <a:prstGeom prst="rect">
            <a:avLst/>
          </a:prstGeom>
          <a:noFill/>
          <a:ln>
            <a:noFill/>
          </a:ln>
        </p:spPr>
      </p:pic>
      <p:pic>
        <p:nvPicPr>
          <p:cNvPr id="268" name="Google Shape;268;p32"/>
          <p:cNvPicPr preferRelativeResize="0"/>
          <p:nvPr/>
        </p:nvPicPr>
        <p:blipFill>
          <a:blip r:embed="rId9">
            <a:alphaModFix/>
          </a:blip>
          <a:stretch>
            <a:fillRect/>
          </a:stretch>
        </p:blipFill>
        <p:spPr>
          <a:xfrm>
            <a:off x="2880776" y="3706901"/>
            <a:ext cx="967600" cy="96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 name="Shape 61"/>
        <p:cNvGrpSpPr/>
        <p:nvPr/>
      </p:nvGrpSpPr>
      <p:grpSpPr>
        <a:xfrm>
          <a:off x="0" y="0"/>
          <a:ext cx="0" cy="0"/>
          <a:chOff x="0" y="0"/>
          <a:chExt cx="0" cy="0"/>
        </a:xfrm>
      </p:grpSpPr>
      <p:sp>
        <p:nvSpPr>
          <p:cNvPr id="62" name="Google Shape;62;p15"/>
          <p:cNvSpPr txBox="1"/>
          <p:nvPr>
            <p:ph type="ctrTitle"/>
          </p:nvPr>
        </p:nvSpPr>
        <p:spPr>
          <a:xfrm>
            <a:off x="395708" y="7512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800">
                <a:solidFill>
                  <a:schemeClr val="lt1"/>
                </a:solidFill>
                <a:latin typeface="Montserrat"/>
                <a:ea typeface="Montserrat"/>
                <a:cs typeface="Montserrat"/>
                <a:sym typeface="Montserrat"/>
              </a:rPr>
              <a:t>INTRO TO </a:t>
            </a:r>
            <a:endParaRPr b="1" sz="48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4800">
                <a:solidFill>
                  <a:schemeClr val="lt1"/>
                </a:solidFill>
                <a:latin typeface="Montserrat"/>
                <a:ea typeface="Montserrat"/>
                <a:cs typeface="Montserrat"/>
                <a:sym typeface="Montserrat"/>
              </a:rPr>
              <a:t>DIFFUSION MODELS</a:t>
            </a:r>
            <a:endParaRPr b="1" sz="4800">
              <a:solidFill>
                <a:schemeClr val="lt1"/>
              </a:solidFill>
              <a:latin typeface="Montserrat"/>
              <a:ea typeface="Montserrat"/>
              <a:cs typeface="Montserrat"/>
              <a:sym typeface="Montserrat"/>
            </a:endParaRPr>
          </a:p>
        </p:txBody>
      </p:sp>
      <p:pic>
        <p:nvPicPr>
          <p:cNvPr id="63" name="Google Shape;63;p15"/>
          <p:cNvPicPr preferRelativeResize="0"/>
          <p:nvPr/>
        </p:nvPicPr>
        <p:blipFill>
          <a:blip r:embed="rId3">
            <a:alphaModFix/>
          </a:blip>
          <a:stretch>
            <a:fillRect/>
          </a:stretch>
        </p:blipFill>
        <p:spPr>
          <a:xfrm>
            <a:off x="6726625" y="2890463"/>
            <a:ext cx="1828800" cy="1568025"/>
          </a:xfrm>
          <a:prstGeom prst="flowChartProcess">
            <a:avLst/>
          </a:prstGeom>
          <a:noFill/>
          <a:ln>
            <a:noFill/>
          </a:ln>
        </p:spPr>
      </p:pic>
      <p:pic>
        <p:nvPicPr>
          <p:cNvPr id="64" name="Google Shape;64;p15"/>
          <p:cNvPicPr preferRelativeResize="0"/>
          <p:nvPr/>
        </p:nvPicPr>
        <p:blipFill rotWithShape="1">
          <a:blip r:embed="rId4">
            <a:alphaModFix/>
          </a:blip>
          <a:srcRect b="35802" l="16138" r="17230" t="19892"/>
          <a:stretch/>
        </p:blipFill>
        <p:spPr>
          <a:xfrm>
            <a:off x="544725" y="2997525"/>
            <a:ext cx="3751703" cy="1449250"/>
          </a:xfrm>
          <a:prstGeom prst="rect">
            <a:avLst/>
          </a:prstGeom>
          <a:noFill/>
          <a:ln>
            <a:noFill/>
          </a:ln>
        </p:spPr>
      </p:pic>
      <p:pic>
        <p:nvPicPr>
          <p:cNvPr id="65" name="Google Shape;65;p15"/>
          <p:cNvPicPr preferRelativeResize="0"/>
          <p:nvPr/>
        </p:nvPicPr>
        <p:blipFill rotWithShape="1">
          <a:blip r:embed="rId4">
            <a:alphaModFix/>
          </a:blip>
          <a:srcRect b="9197" l="9288" r="0" t="76644"/>
          <a:stretch/>
        </p:blipFill>
        <p:spPr>
          <a:xfrm>
            <a:off x="0" y="4458500"/>
            <a:ext cx="7555348" cy="685000"/>
          </a:xfrm>
          <a:prstGeom prst="rect">
            <a:avLst/>
          </a:prstGeom>
          <a:noFill/>
          <a:ln>
            <a:noFill/>
          </a:ln>
        </p:spPr>
      </p:pic>
      <p:sp>
        <p:nvSpPr>
          <p:cNvPr id="66" name="Google Shape;66;p15"/>
          <p:cNvSpPr txBox="1"/>
          <p:nvPr/>
        </p:nvSpPr>
        <p:spPr>
          <a:xfrm>
            <a:off x="5969100" y="4560100"/>
            <a:ext cx="3255900" cy="368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None/>
            </a:pPr>
            <a:r>
              <a:rPr lang="en" sz="1140">
                <a:solidFill>
                  <a:srgbClr val="FFFFFF"/>
                </a:solidFill>
                <a:latin typeface="Montserrat"/>
                <a:ea typeface="Montserrat"/>
                <a:cs typeface="Montserrat"/>
                <a:sym typeface="Montserrat"/>
              </a:rPr>
              <a:t>Presented by Jack Douglas</a:t>
            </a:r>
            <a:endParaRPr sz="1140">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2" name="Shape 272"/>
        <p:cNvGrpSpPr/>
        <p:nvPr/>
      </p:nvGrpSpPr>
      <p:grpSpPr>
        <a:xfrm>
          <a:off x="0" y="0"/>
          <a:ext cx="0" cy="0"/>
          <a:chOff x="0" y="0"/>
          <a:chExt cx="0" cy="0"/>
        </a:xfrm>
      </p:grpSpPr>
      <p:sp>
        <p:nvSpPr>
          <p:cNvPr id="273" name="Google Shape;273;p33"/>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rgbClr val="FFFFFF"/>
                </a:solidFill>
                <a:latin typeface="Montserrat"/>
                <a:ea typeface="Montserrat"/>
                <a:cs typeface="Montserrat"/>
                <a:sym typeface="Montserrat"/>
              </a:rPr>
              <a:t>Questions?</a:t>
            </a:r>
            <a:endParaRPr b="1" sz="3020">
              <a:solidFill>
                <a:srgbClr val="FFFFFF"/>
              </a:solidFill>
              <a:latin typeface="Montserrat"/>
              <a:ea typeface="Montserrat"/>
              <a:cs typeface="Montserrat"/>
              <a:sym typeface="Montserrat"/>
            </a:endParaRPr>
          </a:p>
        </p:txBody>
      </p:sp>
      <p:pic>
        <p:nvPicPr>
          <p:cNvPr id="274" name="Google Shape;274;p33"/>
          <p:cNvPicPr preferRelativeResize="0"/>
          <p:nvPr/>
        </p:nvPicPr>
        <p:blipFill>
          <a:blip r:embed="rId3">
            <a:alphaModFix/>
          </a:blip>
          <a:stretch>
            <a:fillRect/>
          </a:stretch>
        </p:blipFill>
        <p:spPr>
          <a:xfrm>
            <a:off x="8226875" y="0"/>
            <a:ext cx="917125" cy="91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sp>
        <p:nvSpPr>
          <p:cNvPr id="279" name="Google Shape;279;p34"/>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rgbClr val="FFFFFF"/>
                </a:solidFill>
                <a:latin typeface="Montserrat"/>
                <a:ea typeface="Montserrat"/>
                <a:cs typeface="Montserrat"/>
                <a:sym typeface="Montserrat"/>
              </a:rPr>
              <a:t>Theory</a:t>
            </a:r>
            <a:endParaRPr b="1" sz="3020">
              <a:solidFill>
                <a:srgbClr val="FFFFFF"/>
              </a:solidFill>
              <a:latin typeface="Montserrat"/>
              <a:ea typeface="Montserrat"/>
              <a:cs typeface="Montserrat"/>
              <a:sym typeface="Montserrat"/>
            </a:endParaRPr>
          </a:p>
        </p:txBody>
      </p:sp>
      <p:pic>
        <p:nvPicPr>
          <p:cNvPr id="280" name="Google Shape;280;p34"/>
          <p:cNvPicPr preferRelativeResize="0"/>
          <p:nvPr/>
        </p:nvPicPr>
        <p:blipFill>
          <a:blip r:embed="rId3">
            <a:alphaModFix/>
          </a:blip>
          <a:stretch>
            <a:fillRect/>
          </a:stretch>
        </p:blipFill>
        <p:spPr>
          <a:xfrm>
            <a:off x="8226875" y="0"/>
            <a:ext cx="917125" cy="917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4" name="Shape 284"/>
        <p:cNvGrpSpPr/>
        <p:nvPr/>
      </p:nvGrpSpPr>
      <p:grpSpPr>
        <a:xfrm>
          <a:off x="0" y="0"/>
          <a:ext cx="0" cy="0"/>
          <a:chOff x="0" y="0"/>
          <a:chExt cx="0" cy="0"/>
        </a:xfrm>
      </p:grpSpPr>
      <p:sp>
        <p:nvSpPr>
          <p:cNvPr id="285" name="Google Shape;285;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320">
                <a:solidFill>
                  <a:schemeClr val="lt1"/>
                </a:solidFill>
                <a:latin typeface="Montserrat"/>
                <a:ea typeface="Montserrat"/>
                <a:cs typeface="Montserrat"/>
                <a:sym typeface="Montserrat"/>
              </a:rPr>
              <a:t>What is a Diffusion Model?</a:t>
            </a:r>
            <a:endParaRPr b="1" sz="2320">
              <a:solidFill>
                <a:srgbClr val="FFFFFF"/>
              </a:solidFill>
              <a:latin typeface="Montserrat"/>
              <a:ea typeface="Montserrat"/>
              <a:cs typeface="Montserrat"/>
              <a:sym typeface="Montserrat"/>
            </a:endParaRPr>
          </a:p>
        </p:txBody>
      </p:sp>
      <p:pic>
        <p:nvPicPr>
          <p:cNvPr id="286" name="Google Shape;286;p35"/>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87" name="Google Shape;287;p35"/>
          <p:cNvSpPr txBox="1"/>
          <p:nvPr/>
        </p:nvSpPr>
        <p:spPr>
          <a:xfrm>
            <a:off x="261300" y="1782700"/>
            <a:ext cx="8621400" cy="26115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en" sz="2000">
                <a:solidFill>
                  <a:schemeClr val="lt1"/>
                </a:solidFill>
                <a:latin typeface="Montserrat"/>
                <a:ea typeface="Montserrat"/>
                <a:cs typeface="Montserrat"/>
                <a:sym typeface="Montserrat"/>
              </a:rPr>
              <a:t>Def’n: </a:t>
            </a:r>
            <a:r>
              <a:rPr lang="en" sz="2000">
                <a:solidFill>
                  <a:schemeClr val="lt1"/>
                </a:solidFill>
                <a:latin typeface="Montserrat Medium"/>
                <a:ea typeface="Montserrat Medium"/>
                <a:cs typeface="Montserrat Medium"/>
                <a:sym typeface="Montserrat Medium"/>
              </a:rPr>
              <a:t>a </a:t>
            </a:r>
            <a:r>
              <a:rPr lang="en" sz="2000">
                <a:solidFill>
                  <a:srgbClr val="00FF00"/>
                </a:solidFill>
                <a:latin typeface="Montserrat Medium"/>
                <a:ea typeface="Montserrat Medium"/>
                <a:cs typeface="Montserrat Medium"/>
                <a:sym typeface="Montserrat Medium"/>
              </a:rPr>
              <a:t>parameterized Markov chain</a:t>
            </a:r>
            <a:r>
              <a:rPr lang="en" sz="2000">
                <a:solidFill>
                  <a:schemeClr val="lt1"/>
                </a:solidFill>
                <a:latin typeface="Montserrat Medium"/>
                <a:ea typeface="Montserrat Medium"/>
                <a:cs typeface="Montserrat Medium"/>
                <a:sym typeface="Montserrat Medium"/>
              </a:rPr>
              <a:t> trained using </a:t>
            </a:r>
            <a:r>
              <a:rPr lang="en" sz="2000">
                <a:solidFill>
                  <a:srgbClr val="00FFFF"/>
                </a:solidFill>
                <a:latin typeface="Montserrat Medium"/>
                <a:ea typeface="Montserrat Medium"/>
                <a:cs typeface="Montserrat Medium"/>
                <a:sym typeface="Montserrat Medium"/>
              </a:rPr>
              <a:t>variational inference</a:t>
            </a:r>
            <a:r>
              <a:rPr lang="en" sz="2000">
                <a:solidFill>
                  <a:schemeClr val="lt1"/>
                </a:solidFill>
                <a:latin typeface="Montserrat Medium"/>
                <a:ea typeface="Montserrat Medium"/>
                <a:cs typeface="Montserrat Medium"/>
                <a:sym typeface="Montserrat Medium"/>
              </a:rPr>
              <a:t> to produce samples matching the data after finite time. </a:t>
            </a:r>
            <a:endParaRPr sz="2000">
              <a:solidFill>
                <a:schemeClr val="lt1"/>
              </a:solidFill>
              <a:latin typeface="Montserrat Medium"/>
              <a:ea typeface="Montserrat Medium"/>
              <a:cs typeface="Montserrat Medium"/>
              <a:sym typeface="Montserrat Medium"/>
            </a:endParaRPr>
          </a:p>
          <a:p>
            <a:pPr indent="0" lvl="0" marL="0" rtl="0" algn="l">
              <a:lnSpc>
                <a:spcPct val="105000"/>
              </a:lnSpc>
              <a:spcBef>
                <a:spcPts val="1200"/>
              </a:spcBef>
              <a:spcAft>
                <a:spcPts val="0"/>
              </a:spcAft>
              <a:buNone/>
            </a:pPr>
            <a:r>
              <a:t/>
            </a:r>
            <a:endParaRPr sz="2000">
              <a:solidFill>
                <a:schemeClr val="lt1"/>
              </a:solidFill>
              <a:latin typeface="Montserrat Medium"/>
              <a:ea typeface="Montserrat Medium"/>
              <a:cs typeface="Montserrat Medium"/>
              <a:sym typeface="Montserrat Medium"/>
            </a:endParaRPr>
          </a:p>
          <a:p>
            <a:pPr indent="0" lvl="0" marL="0" rtl="0" algn="l">
              <a:lnSpc>
                <a:spcPct val="105000"/>
              </a:lnSpc>
              <a:spcBef>
                <a:spcPts val="1200"/>
              </a:spcBef>
              <a:spcAft>
                <a:spcPts val="1200"/>
              </a:spcAft>
              <a:buNone/>
            </a:pPr>
            <a:r>
              <a:rPr lang="en" sz="2000">
                <a:solidFill>
                  <a:schemeClr val="lt1"/>
                </a:solidFill>
                <a:latin typeface="Montserrat Medium"/>
                <a:ea typeface="Montserrat Medium"/>
                <a:cs typeface="Montserrat Medium"/>
                <a:sym typeface="Montserrat Medium"/>
              </a:rPr>
              <a:t>Transitions of this chain are learned to reverse </a:t>
            </a:r>
            <a:r>
              <a:rPr lang="en" sz="2000">
                <a:solidFill>
                  <a:srgbClr val="FF9900"/>
                </a:solidFill>
                <a:latin typeface="Montserrat Medium"/>
                <a:ea typeface="Montserrat Medium"/>
                <a:cs typeface="Montserrat Medium"/>
                <a:sym typeface="Montserrat Medium"/>
              </a:rPr>
              <a:t>a diffusion process</a:t>
            </a:r>
            <a:r>
              <a:rPr lang="en" sz="2000">
                <a:solidFill>
                  <a:schemeClr val="lt1"/>
                </a:solidFill>
                <a:latin typeface="Montserrat Medium"/>
                <a:ea typeface="Montserrat Medium"/>
                <a:cs typeface="Montserrat Medium"/>
                <a:sym typeface="Montserrat Medium"/>
              </a:rPr>
              <a:t>, which is a Markov chain that gradually adds noise to the data in the opposite direction of sampling until signal is destroyed. </a:t>
            </a:r>
            <a:endParaRPr sz="20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pic>
        <p:nvPicPr>
          <p:cNvPr id="292" name="Google Shape;292;p36"/>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93" name="Google Shape;293;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20">
                <a:solidFill>
                  <a:schemeClr val="lt1"/>
                </a:solidFill>
                <a:latin typeface="Montserrat"/>
                <a:ea typeface="Montserrat"/>
                <a:cs typeface="Montserrat"/>
                <a:sym typeface="Montserrat"/>
              </a:rPr>
              <a:t>What is a Diffusion Model?</a:t>
            </a:r>
            <a:endParaRPr b="1" sz="2500">
              <a:solidFill>
                <a:schemeClr val="lt1"/>
              </a:solidFill>
              <a:latin typeface="Montserrat"/>
              <a:ea typeface="Montserrat"/>
              <a:cs typeface="Montserrat"/>
              <a:sym typeface="Montserrat"/>
            </a:endParaRPr>
          </a:p>
        </p:txBody>
      </p:sp>
      <p:pic>
        <p:nvPicPr>
          <p:cNvPr id="294" name="Google Shape;294;p36"/>
          <p:cNvPicPr preferRelativeResize="0"/>
          <p:nvPr/>
        </p:nvPicPr>
        <p:blipFill>
          <a:blip r:embed="rId4">
            <a:alphaModFix/>
          </a:blip>
          <a:stretch>
            <a:fillRect/>
          </a:stretch>
        </p:blipFill>
        <p:spPr>
          <a:xfrm>
            <a:off x="295388" y="1646600"/>
            <a:ext cx="8553227" cy="2546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8" name="Shape 298"/>
        <p:cNvGrpSpPr/>
        <p:nvPr/>
      </p:nvGrpSpPr>
      <p:grpSpPr>
        <a:xfrm>
          <a:off x="0" y="0"/>
          <a:ext cx="0" cy="0"/>
          <a:chOff x="0" y="0"/>
          <a:chExt cx="0" cy="0"/>
        </a:xfrm>
      </p:grpSpPr>
      <p:sp>
        <p:nvSpPr>
          <p:cNvPr id="299" name="Google Shape;29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What is a Markov Chain?</a:t>
            </a:r>
            <a:endParaRPr b="1">
              <a:solidFill>
                <a:srgbClr val="FFFFFF"/>
              </a:solidFill>
              <a:latin typeface="Montserrat"/>
              <a:ea typeface="Montserrat"/>
              <a:cs typeface="Montserrat"/>
              <a:sym typeface="Montserrat"/>
            </a:endParaRPr>
          </a:p>
        </p:txBody>
      </p:sp>
      <p:pic>
        <p:nvPicPr>
          <p:cNvPr id="300" name="Google Shape;300;p37"/>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301" name="Google Shape;301;p37"/>
          <p:cNvSpPr txBox="1"/>
          <p:nvPr/>
        </p:nvSpPr>
        <p:spPr>
          <a:xfrm>
            <a:off x="311700" y="1152475"/>
            <a:ext cx="5469000" cy="37014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en" sz="2000">
                <a:solidFill>
                  <a:schemeClr val="lt1"/>
                </a:solidFill>
                <a:latin typeface="Montserrat"/>
                <a:ea typeface="Montserrat"/>
                <a:cs typeface="Montserrat"/>
                <a:sym typeface="Montserrat"/>
              </a:rPr>
              <a:t>Def’n:</a:t>
            </a:r>
            <a:r>
              <a:rPr lang="en" sz="2000">
                <a:solidFill>
                  <a:schemeClr val="lt1"/>
                </a:solidFill>
                <a:latin typeface="Montserrat Medium"/>
                <a:ea typeface="Montserrat Medium"/>
                <a:cs typeface="Montserrat Medium"/>
                <a:sym typeface="Montserrat Medium"/>
              </a:rPr>
              <a:t> a mathematical model which describes a sequence of possible states/events and the probability of transitioning between them</a:t>
            </a:r>
            <a:endParaRPr sz="2000">
              <a:solidFill>
                <a:schemeClr val="lt1"/>
              </a:solidFill>
              <a:latin typeface="Montserrat Medium"/>
              <a:ea typeface="Montserrat Medium"/>
              <a:cs typeface="Montserrat Medium"/>
              <a:sym typeface="Montserrat Medium"/>
            </a:endParaRPr>
          </a:p>
          <a:p>
            <a:pPr indent="0" lvl="0" marL="0" rtl="0" algn="l">
              <a:lnSpc>
                <a:spcPct val="105000"/>
              </a:lnSpc>
              <a:spcBef>
                <a:spcPts val="1200"/>
              </a:spcBef>
              <a:spcAft>
                <a:spcPts val="0"/>
              </a:spcAft>
              <a:buNone/>
            </a:pPr>
            <a:r>
              <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120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Applications</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Google PageRank</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Physics</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Health</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Forecasting</a:t>
            </a:r>
            <a:endParaRPr sz="2000">
              <a:solidFill>
                <a:schemeClr val="lt1"/>
              </a:solidFill>
              <a:latin typeface="Montserrat Medium"/>
              <a:ea typeface="Montserrat Medium"/>
              <a:cs typeface="Montserrat Medium"/>
              <a:sym typeface="Montserrat Medium"/>
            </a:endParaRPr>
          </a:p>
        </p:txBody>
      </p:sp>
      <p:grpSp>
        <p:nvGrpSpPr>
          <p:cNvPr id="302" name="Google Shape;302;p37"/>
          <p:cNvGrpSpPr/>
          <p:nvPr/>
        </p:nvGrpSpPr>
        <p:grpSpPr>
          <a:xfrm>
            <a:off x="5845800" y="1593625"/>
            <a:ext cx="2838900" cy="2819100"/>
            <a:chOff x="5786450" y="1592500"/>
            <a:chExt cx="2838900" cy="2819100"/>
          </a:xfrm>
        </p:grpSpPr>
        <p:sp>
          <p:nvSpPr>
            <p:cNvPr id="303" name="Google Shape;303;p37"/>
            <p:cNvSpPr/>
            <p:nvPr/>
          </p:nvSpPr>
          <p:spPr>
            <a:xfrm>
              <a:off x="5786450" y="1592500"/>
              <a:ext cx="2838900" cy="2819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7"/>
            <p:cNvPicPr preferRelativeResize="0"/>
            <p:nvPr/>
          </p:nvPicPr>
          <p:blipFill>
            <a:blip r:embed="rId4">
              <a:alphaModFix/>
            </a:blip>
            <a:stretch>
              <a:fillRect/>
            </a:stretch>
          </p:blipFill>
          <p:spPr>
            <a:xfrm>
              <a:off x="5855762" y="1651901"/>
              <a:ext cx="2700275" cy="270029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 name="Shape 308"/>
        <p:cNvGrpSpPr/>
        <p:nvPr/>
      </p:nvGrpSpPr>
      <p:grpSpPr>
        <a:xfrm>
          <a:off x="0" y="0"/>
          <a:ext cx="0" cy="0"/>
          <a:chOff x="0" y="0"/>
          <a:chExt cx="0" cy="0"/>
        </a:xfrm>
      </p:grpSpPr>
      <p:sp>
        <p:nvSpPr>
          <p:cNvPr id="309" name="Google Shape;30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Markov Chains</a:t>
            </a:r>
            <a:endParaRPr b="1">
              <a:solidFill>
                <a:srgbClr val="FFFFFF"/>
              </a:solidFill>
              <a:latin typeface="Montserrat"/>
              <a:ea typeface="Montserrat"/>
              <a:cs typeface="Montserrat"/>
              <a:sym typeface="Montserrat"/>
            </a:endParaRPr>
          </a:p>
        </p:txBody>
      </p:sp>
      <p:pic>
        <p:nvPicPr>
          <p:cNvPr id="310" name="Google Shape;310;p38"/>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311" name="Google Shape;311;p38"/>
          <p:cNvPicPr preferRelativeResize="0"/>
          <p:nvPr/>
        </p:nvPicPr>
        <p:blipFill>
          <a:blip r:embed="rId4">
            <a:alphaModFix/>
          </a:blip>
          <a:stretch>
            <a:fillRect/>
          </a:stretch>
        </p:blipFill>
        <p:spPr>
          <a:xfrm>
            <a:off x="540375" y="1301875"/>
            <a:ext cx="3846226" cy="3505575"/>
          </a:xfrm>
          <a:prstGeom prst="rect">
            <a:avLst/>
          </a:prstGeom>
          <a:noFill/>
          <a:ln>
            <a:noFill/>
          </a:ln>
        </p:spPr>
      </p:pic>
      <p:grpSp>
        <p:nvGrpSpPr>
          <p:cNvPr id="312" name="Google Shape;312;p38"/>
          <p:cNvGrpSpPr/>
          <p:nvPr/>
        </p:nvGrpSpPr>
        <p:grpSpPr>
          <a:xfrm>
            <a:off x="4789025" y="1982625"/>
            <a:ext cx="3846300" cy="2023500"/>
            <a:chOff x="4789025" y="1982625"/>
            <a:chExt cx="3846300" cy="2023500"/>
          </a:xfrm>
        </p:grpSpPr>
        <p:sp>
          <p:nvSpPr>
            <p:cNvPr id="313" name="Google Shape;313;p38"/>
            <p:cNvSpPr/>
            <p:nvPr/>
          </p:nvSpPr>
          <p:spPr>
            <a:xfrm>
              <a:off x="4789025" y="1982625"/>
              <a:ext cx="3846300" cy="202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38"/>
            <p:cNvPicPr preferRelativeResize="0"/>
            <p:nvPr/>
          </p:nvPicPr>
          <p:blipFill rotWithShape="1">
            <a:blip r:embed="rId5">
              <a:alphaModFix/>
            </a:blip>
            <a:srcRect b="10216" l="5728" r="5869" t="11198"/>
            <a:stretch/>
          </p:blipFill>
          <p:spPr>
            <a:xfrm>
              <a:off x="4874450" y="2729900"/>
              <a:ext cx="2927825" cy="1216625"/>
            </a:xfrm>
            <a:prstGeom prst="rect">
              <a:avLst/>
            </a:prstGeom>
            <a:noFill/>
            <a:ln>
              <a:noFill/>
            </a:ln>
          </p:spPr>
        </p:pic>
        <p:pic>
          <p:nvPicPr>
            <p:cNvPr id="315" name="Google Shape;315;p38"/>
            <p:cNvPicPr preferRelativeResize="0"/>
            <p:nvPr/>
          </p:nvPicPr>
          <p:blipFill>
            <a:blip r:embed="rId6">
              <a:alphaModFix/>
            </a:blip>
            <a:stretch>
              <a:fillRect/>
            </a:stretch>
          </p:blipFill>
          <p:spPr>
            <a:xfrm>
              <a:off x="5754800" y="2382813"/>
              <a:ext cx="377876" cy="377876"/>
            </a:xfrm>
            <a:prstGeom prst="rect">
              <a:avLst/>
            </a:prstGeom>
            <a:noFill/>
            <a:ln>
              <a:noFill/>
            </a:ln>
          </p:spPr>
        </p:pic>
        <p:pic>
          <p:nvPicPr>
            <p:cNvPr id="316" name="Google Shape;316;p38"/>
            <p:cNvPicPr preferRelativeResize="0"/>
            <p:nvPr/>
          </p:nvPicPr>
          <p:blipFill>
            <a:blip r:embed="rId7">
              <a:alphaModFix/>
            </a:blip>
            <a:stretch>
              <a:fillRect/>
            </a:stretch>
          </p:blipFill>
          <p:spPr>
            <a:xfrm>
              <a:off x="7265400" y="2408037"/>
              <a:ext cx="327425" cy="327425"/>
            </a:xfrm>
            <a:prstGeom prst="rect">
              <a:avLst/>
            </a:prstGeom>
            <a:noFill/>
            <a:ln>
              <a:noFill/>
            </a:ln>
          </p:spPr>
        </p:pic>
        <p:pic>
          <p:nvPicPr>
            <p:cNvPr id="317" name="Google Shape;317;p38"/>
            <p:cNvPicPr preferRelativeResize="0"/>
            <p:nvPr/>
          </p:nvPicPr>
          <p:blipFill>
            <a:blip r:embed="rId8">
              <a:alphaModFix/>
            </a:blip>
            <a:stretch>
              <a:fillRect/>
            </a:stretch>
          </p:blipFill>
          <p:spPr>
            <a:xfrm>
              <a:off x="6510097" y="2382825"/>
              <a:ext cx="377875" cy="377875"/>
            </a:xfrm>
            <a:prstGeom prst="rect">
              <a:avLst/>
            </a:prstGeom>
            <a:noFill/>
            <a:ln>
              <a:noFill/>
            </a:ln>
          </p:spPr>
        </p:pic>
        <p:pic>
          <p:nvPicPr>
            <p:cNvPr id="318" name="Google Shape;318;p38"/>
            <p:cNvPicPr preferRelativeResize="0"/>
            <p:nvPr/>
          </p:nvPicPr>
          <p:blipFill>
            <a:blip r:embed="rId7">
              <a:alphaModFix/>
            </a:blip>
            <a:stretch>
              <a:fillRect/>
            </a:stretch>
          </p:blipFill>
          <p:spPr>
            <a:xfrm>
              <a:off x="7802275" y="3510012"/>
              <a:ext cx="327425" cy="327425"/>
            </a:xfrm>
            <a:prstGeom prst="rect">
              <a:avLst/>
            </a:prstGeom>
            <a:noFill/>
            <a:ln>
              <a:noFill/>
            </a:ln>
          </p:spPr>
        </p:pic>
        <p:pic>
          <p:nvPicPr>
            <p:cNvPr id="319" name="Google Shape;319;p38"/>
            <p:cNvPicPr preferRelativeResize="0"/>
            <p:nvPr/>
          </p:nvPicPr>
          <p:blipFill>
            <a:blip r:embed="rId8">
              <a:alphaModFix/>
            </a:blip>
            <a:stretch>
              <a:fillRect/>
            </a:stretch>
          </p:blipFill>
          <p:spPr>
            <a:xfrm>
              <a:off x="7777047" y="3149275"/>
              <a:ext cx="377875" cy="377875"/>
            </a:xfrm>
            <a:prstGeom prst="rect">
              <a:avLst/>
            </a:prstGeom>
            <a:noFill/>
            <a:ln>
              <a:noFill/>
            </a:ln>
          </p:spPr>
        </p:pic>
        <p:pic>
          <p:nvPicPr>
            <p:cNvPr id="320" name="Google Shape;320;p38"/>
            <p:cNvPicPr preferRelativeResize="0"/>
            <p:nvPr/>
          </p:nvPicPr>
          <p:blipFill>
            <a:blip r:embed="rId6">
              <a:alphaModFix/>
            </a:blip>
            <a:stretch>
              <a:fillRect/>
            </a:stretch>
          </p:blipFill>
          <p:spPr>
            <a:xfrm>
              <a:off x="7777050" y="2760688"/>
              <a:ext cx="377876" cy="377876"/>
            </a:xfrm>
            <a:prstGeom prst="rect">
              <a:avLst/>
            </a:prstGeom>
            <a:noFill/>
            <a:ln>
              <a:noFill/>
            </a:ln>
          </p:spPr>
        </p:pic>
        <p:sp>
          <p:nvSpPr>
            <p:cNvPr id="321" name="Google Shape;321;p38"/>
            <p:cNvSpPr txBox="1"/>
            <p:nvPr/>
          </p:nvSpPr>
          <p:spPr>
            <a:xfrm>
              <a:off x="6240475" y="1982625"/>
              <a:ext cx="91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from</a:t>
              </a:r>
              <a:endParaRPr b="1"/>
            </a:p>
          </p:txBody>
        </p:sp>
        <p:sp>
          <p:nvSpPr>
            <p:cNvPr id="322" name="Google Shape;322;p38"/>
            <p:cNvSpPr txBox="1"/>
            <p:nvPr/>
          </p:nvSpPr>
          <p:spPr>
            <a:xfrm>
              <a:off x="8154924" y="3138125"/>
              <a:ext cx="48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to</a:t>
              </a:r>
              <a:endParaRPr b="1"/>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6" name="Shape 326"/>
        <p:cNvGrpSpPr/>
        <p:nvPr/>
      </p:nvGrpSpPr>
      <p:grpSpPr>
        <a:xfrm>
          <a:off x="0" y="0"/>
          <a:ext cx="0" cy="0"/>
          <a:chOff x="0" y="0"/>
          <a:chExt cx="0" cy="0"/>
        </a:xfrm>
      </p:grpSpPr>
      <p:sp>
        <p:nvSpPr>
          <p:cNvPr id="327" name="Google Shape;32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Forward Diffusion Process</a:t>
            </a:r>
            <a:endParaRPr b="1">
              <a:solidFill>
                <a:srgbClr val="FFFFFF"/>
              </a:solidFill>
              <a:latin typeface="Montserrat"/>
              <a:ea typeface="Montserrat"/>
              <a:cs typeface="Montserrat"/>
              <a:sym typeface="Montserrat"/>
            </a:endParaRPr>
          </a:p>
        </p:txBody>
      </p:sp>
      <p:pic>
        <p:nvPicPr>
          <p:cNvPr id="328" name="Google Shape;328;p39"/>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329" name="Google Shape;329;p39"/>
          <p:cNvSpPr txBox="1"/>
          <p:nvPr/>
        </p:nvSpPr>
        <p:spPr>
          <a:xfrm>
            <a:off x="311700" y="1152475"/>
            <a:ext cx="8621400" cy="1171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2000">
                <a:solidFill>
                  <a:schemeClr val="lt1"/>
                </a:solidFill>
                <a:latin typeface="Montserrat"/>
                <a:ea typeface="Montserrat"/>
                <a:cs typeface="Montserrat"/>
                <a:sym typeface="Montserrat"/>
              </a:rPr>
              <a:t>Def’n: </a:t>
            </a:r>
            <a:r>
              <a:rPr lang="en" sz="2000">
                <a:solidFill>
                  <a:schemeClr val="lt1"/>
                </a:solidFill>
                <a:latin typeface="Montserrat Medium"/>
                <a:ea typeface="Montserrat Medium"/>
                <a:cs typeface="Montserrat Medium"/>
                <a:sym typeface="Montserrat Medium"/>
              </a:rPr>
              <a:t>a continuous-time Markov process in which a small amount of Gaussian noise is added to an original image </a:t>
            </a:r>
            <a:r>
              <a:rPr b="1" lang="en" sz="2000">
                <a:solidFill>
                  <a:schemeClr val="lt1"/>
                </a:solidFill>
                <a:latin typeface="Montserrat"/>
                <a:ea typeface="Montserrat"/>
                <a:cs typeface="Montserrat"/>
                <a:sym typeface="Montserrat"/>
              </a:rPr>
              <a:t>x_0</a:t>
            </a:r>
            <a:r>
              <a:rPr lang="en" sz="2000">
                <a:solidFill>
                  <a:schemeClr val="lt1"/>
                </a:solidFill>
                <a:latin typeface="Montserrat Medium"/>
                <a:ea typeface="Montserrat Medium"/>
                <a:cs typeface="Montserrat Medium"/>
                <a:sym typeface="Montserrat Medium"/>
              </a:rPr>
              <a:t> for </a:t>
            </a:r>
            <a:r>
              <a:rPr b="1" lang="en" sz="2000">
                <a:solidFill>
                  <a:schemeClr val="lt1"/>
                </a:solidFill>
                <a:latin typeface="Montserrat"/>
                <a:ea typeface="Montserrat"/>
                <a:cs typeface="Montserrat"/>
                <a:sym typeface="Montserrat"/>
              </a:rPr>
              <a:t>T </a:t>
            </a:r>
            <a:r>
              <a:rPr lang="en" sz="2000">
                <a:solidFill>
                  <a:schemeClr val="lt1"/>
                </a:solidFill>
                <a:latin typeface="Montserrat Medium"/>
                <a:ea typeface="Montserrat Medium"/>
                <a:cs typeface="Montserrat Medium"/>
                <a:sym typeface="Montserrat Medium"/>
              </a:rPr>
              <a:t>time steps </a:t>
            </a:r>
            <a:endParaRPr sz="2000">
              <a:solidFill>
                <a:schemeClr val="lt1"/>
              </a:solidFill>
              <a:latin typeface="Montserrat Medium"/>
              <a:ea typeface="Montserrat Medium"/>
              <a:cs typeface="Montserrat Medium"/>
              <a:sym typeface="Montserrat Medium"/>
            </a:endParaRPr>
          </a:p>
          <a:p>
            <a:pPr indent="0" lvl="0" marL="0" rtl="0" algn="l">
              <a:lnSpc>
                <a:spcPct val="105000"/>
              </a:lnSpc>
              <a:spcBef>
                <a:spcPts val="1200"/>
              </a:spcBef>
              <a:spcAft>
                <a:spcPts val="1200"/>
              </a:spcAft>
              <a:buNone/>
            </a:pPr>
            <a:r>
              <a:t/>
            </a:r>
            <a:endParaRPr sz="2000">
              <a:solidFill>
                <a:schemeClr val="lt1"/>
              </a:solidFill>
              <a:latin typeface="Montserrat Medium"/>
              <a:ea typeface="Montserrat Medium"/>
              <a:cs typeface="Montserrat Medium"/>
              <a:sym typeface="Montserrat Medium"/>
            </a:endParaRPr>
          </a:p>
        </p:txBody>
      </p:sp>
      <p:grpSp>
        <p:nvGrpSpPr>
          <p:cNvPr id="330" name="Google Shape;330;p39"/>
          <p:cNvGrpSpPr/>
          <p:nvPr/>
        </p:nvGrpSpPr>
        <p:grpSpPr>
          <a:xfrm>
            <a:off x="518848" y="2544609"/>
            <a:ext cx="3346757" cy="2115731"/>
            <a:chOff x="1940487" y="1290675"/>
            <a:chExt cx="5263025" cy="3508675"/>
          </a:xfrm>
        </p:grpSpPr>
        <p:pic>
          <p:nvPicPr>
            <p:cNvPr id="331" name="Google Shape;331;p39"/>
            <p:cNvPicPr preferRelativeResize="0"/>
            <p:nvPr/>
          </p:nvPicPr>
          <p:blipFill>
            <a:blip r:embed="rId4">
              <a:alphaModFix/>
            </a:blip>
            <a:stretch>
              <a:fillRect/>
            </a:stretch>
          </p:blipFill>
          <p:spPr>
            <a:xfrm>
              <a:off x="1940487" y="1290675"/>
              <a:ext cx="5263025" cy="3508675"/>
            </a:xfrm>
            <a:prstGeom prst="rect">
              <a:avLst/>
            </a:prstGeom>
            <a:noFill/>
            <a:ln>
              <a:noFill/>
            </a:ln>
          </p:spPr>
        </p:pic>
        <p:sp>
          <p:nvSpPr>
            <p:cNvPr id="332" name="Google Shape;332;p39"/>
            <p:cNvSpPr/>
            <p:nvPr/>
          </p:nvSpPr>
          <p:spPr>
            <a:xfrm>
              <a:off x="3705875" y="1453600"/>
              <a:ext cx="1709100" cy="814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3331150" y="4449300"/>
              <a:ext cx="2083800" cy="24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p:nvPr/>
          </p:nvSpPr>
          <p:spPr>
            <a:xfrm flipH="1" rot="10800000">
              <a:off x="5535000" y="3021211"/>
              <a:ext cx="646800" cy="24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flipH="1" rot="10800000">
              <a:off x="2876025" y="3021211"/>
              <a:ext cx="646800" cy="24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39"/>
          <p:cNvPicPr preferRelativeResize="0"/>
          <p:nvPr/>
        </p:nvPicPr>
        <p:blipFill>
          <a:blip r:embed="rId5">
            <a:alphaModFix/>
          </a:blip>
          <a:stretch>
            <a:fillRect/>
          </a:stretch>
        </p:blipFill>
        <p:spPr>
          <a:xfrm>
            <a:off x="5413500" y="3891975"/>
            <a:ext cx="1959874" cy="572700"/>
          </a:xfrm>
          <a:prstGeom prst="rect">
            <a:avLst/>
          </a:prstGeom>
          <a:noFill/>
          <a:ln>
            <a:noFill/>
          </a:ln>
        </p:spPr>
      </p:pic>
      <p:pic>
        <p:nvPicPr>
          <p:cNvPr id="337" name="Google Shape;337;p39"/>
          <p:cNvPicPr preferRelativeResize="0"/>
          <p:nvPr/>
        </p:nvPicPr>
        <p:blipFill>
          <a:blip r:embed="rId6">
            <a:alphaModFix/>
          </a:blip>
          <a:stretch>
            <a:fillRect/>
          </a:stretch>
        </p:blipFill>
        <p:spPr>
          <a:xfrm>
            <a:off x="4906000" y="2659593"/>
            <a:ext cx="3116175" cy="456382"/>
          </a:xfrm>
          <a:prstGeom prst="rect">
            <a:avLst/>
          </a:prstGeom>
          <a:noFill/>
          <a:ln>
            <a:noFill/>
          </a:ln>
        </p:spPr>
      </p:pic>
      <p:pic>
        <p:nvPicPr>
          <p:cNvPr id="338" name="Google Shape;338;p39"/>
          <p:cNvPicPr preferRelativeResize="0"/>
          <p:nvPr/>
        </p:nvPicPr>
        <p:blipFill>
          <a:blip r:embed="rId7">
            <a:alphaModFix/>
          </a:blip>
          <a:stretch>
            <a:fillRect/>
          </a:stretch>
        </p:blipFill>
        <p:spPr>
          <a:xfrm>
            <a:off x="5762150" y="2104238"/>
            <a:ext cx="1262583" cy="433312"/>
          </a:xfrm>
          <a:prstGeom prst="rect">
            <a:avLst/>
          </a:prstGeom>
          <a:noFill/>
          <a:ln>
            <a:noFill/>
          </a:ln>
        </p:spPr>
      </p:pic>
      <p:sp>
        <p:nvSpPr>
          <p:cNvPr id="339" name="Google Shape;339;p39"/>
          <p:cNvSpPr txBox="1"/>
          <p:nvPr/>
        </p:nvSpPr>
        <p:spPr>
          <a:xfrm>
            <a:off x="4643525" y="4464675"/>
            <a:ext cx="3499800" cy="5727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1200"/>
              </a:spcAft>
              <a:buNone/>
            </a:pPr>
            <a:r>
              <a:rPr b="1" lang="en" sz="2000">
                <a:solidFill>
                  <a:schemeClr val="lt1"/>
                </a:solidFill>
                <a:latin typeface="Montserrat"/>
                <a:ea typeface="Montserrat"/>
                <a:cs typeface="Montserrat"/>
                <a:sym typeface="Montserrat"/>
              </a:rPr>
              <a:t>B_t</a:t>
            </a:r>
            <a:r>
              <a:rPr lang="en" sz="2000">
                <a:solidFill>
                  <a:schemeClr val="lt1"/>
                </a:solidFill>
                <a:latin typeface="Montserrat Medium"/>
                <a:ea typeface="Montserrat Medium"/>
                <a:cs typeface="Montserrat Medium"/>
                <a:sym typeface="Montserrat Medium"/>
              </a:rPr>
              <a:t> is the noise scheduler</a:t>
            </a:r>
            <a:endParaRPr sz="2000">
              <a:solidFill>
                <a:schemeClr val="lt1"/>
              </a:solidFill>
              <a:latin typeface="Montserrat Medium"/>
              <a:ea typeface="Montserrat Medium"/>
              <a:cs typeface="Montserrat Medium"/>
              <a:sym typeface="Montserrat Medium"/>
            </a:endParaRPr>
          </a:p>
        </p:txBody>
      </p:sp>
      <p:pic>
        <p:nvPicPr>
          <p:cNvPr id="340" name="Google Shape;340;p39"/>
          <p:cNvPicPr preferRelativeResize="0"/>
          <p:nvPr/>
        </p:nvPicPr>
        <p:blipFill>
          <a:blip r:embed="rId8">
            <a:alphaModFix/>
          </a:blip>
          <a:stretch>
            <a:fillRect/>
          </a:stretch>
        </p:blipFill>
        <p:spPr>
          <a:xfrm>
            <a:off x="4643545" y="3289996"/>
            <a:ext cx="3499801" cy="4279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4" name="Shape 344"/>
        <p:cNvGrpSpPr/>
        <p:nvPr/>
      </p:nvGrpSpPr>
      <p:grpSpPr>
        <a:xfrm>
          <a:off x="0" y="0"/>
          <a:ext cx="0" cy="0"/>
          <a:chOff x="0" y="0"/>
          <a:chExt cx="0" cy="0"/>
        </a:xfrm>
      </p:grpSpPr>
      <p:sp>
        <p:nvSpPr>
          <p:cNvPr id="345" name="Google Shape;3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Variational Inference</a:t>
            </a:r>
            <a:endParaRPr b="1">
              <a:solidFill>
                <a:srgbClr val="FFFFFF"/>
              </a:solidFill>
              <a:latin typeface="Montserrat"/>
              <a:ea typeface="Montserrat"/>
              <a:cs typeface="Montserrat"/>
              <a:sym typeface="Montserrat"/>
            </a:endParaRPr>
          </a:p>
        </p:txBody>
      </p:sp>
      <p:pic>
        <p:nvPicPr>
          <p:cNvPr id="346" name="Google Shape;346;p40"/>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347" name="Google Shape;347;p40"/>
          <p:cNvSpPr txBox="1"/>
          <p:nvPr/>
        </p:nvSpPr>
        <p:spPr>
          <a:xfrm>
            <a:off x="311700" y="1152475"/>
            <a:ext cx="8621400" cy="917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b="1" lang="en" sz="2000">
                <a:solidFill>
                  <a:schemeClr val="lt1"/>
                </a:solidFill>
                <a:latin typeface="Montserrat"/>
                <a:ea typeface="Montserrat"/>
                <a:cs typeface="Montserrat"/>
                <a:sym typeface="Montserrat"/>
              </a:rPr>
              <a:t>Def’</a:t>
            </a:r>
            <a:r>
              <a:rPr b="1" lang="en" sz="2000">
                <a:solidFill>
                  <a:srgbClr val="FFFFFF"/>
                </a:solidFill>
                <a:latin typeface="Montserrat"/>
                <a:ea typeface="Montserrat"/>
                <a:cs typeface="Montserrat"/>
                <a:sym typeface="Montserrat"/>
              </a:rPr>
              <a:t>n:</a:t>
            </a:r>
            <a:r>
              <a:rPr lang="en" sz="2000">
                <a:solidFill>
                  <a:srgbClr val="FFFFFF"/>
                </a:solidFill>
                <a:latin typeface="Montserrat Medium"/>
                <a:ea typeface="Montserrat Medium"/>
                <a:cs typeface="Montserrat Medium"/>
                <a:sym typeface="Montserrat Medium"/>
              </a:rPr>
              <a:t> </a:t>
            </a:r>
            <a:r>
              <a:rPr lang="en" sz="2000">
                <a:solidFill>
                  <a:srgbClr val="FFFFFF"/>
                </a:solidFill>
                <a:latin typeface="Montserrat Medium"/>
                <a:ea typeface="Montserrat Medium"/>
                <a:cs typeface="Montserrat Medium"/>
                <a:sym typeface="Montserrat Medium"/>
              </a:rPr>
              <a:t>a method of approximating a complex distribution with some family of parameterized distributions</a:t>
            </a:r>
            <a:endParaRPr sz="2000">
              <a:solidFill>
                <a:schemeClr val="lt1"/>
              </a:solidFill>
              <a:latin typeface="Montserrat Medium"/>
              <a:ea typeface="Montserrat Medium"/>
              <a:cs typeface="Montserrat Medium"/>
              <a:sym typeface="Montserrat Medium"/>
            </a:endParaRPr>
          </a:p>
        </p:txBody>
      </p:sp>
      <p:pic>
        <p:nvPicPr>
          <p:cNvPr id="348" name="Google Shape;348;p40"/>
          <p:cNvPicPr preferRelativeResize="0"/>
          <p:nvPr/>
        </p:nvPicPr>
        <p:blipFill>
          <a:blip r:embed="rId4">
            <a:alphaModFix/>
          </a:blip>
          <a:stretch>
            <a:fillRect/>
          </a:stretch>
        </p:blipFill>
        <p:spPr>
          <a:xfrm>
            <a:off x="2535863" y="2123263"/>
            <a:ext cx="4072274" cy="776675"/>
          </a:xfrm>
          <a:prstGeom prst="rect">
            <a:avLst/>
          </a:prstGeom>
          <a:noFill/>
          <a:ln>
            <a:noFill/>
          </a:ln>
        </p:spPr>
      </p:pic>
      <p:pic>
        <p:nvPicPr>
          <p:cNvPr id="349" name="Google Shape;349;p40"/>
          <p:cNvPicPr preferRelativeResize="0"/>
          <p:nvPr/>
        </p:nvPicPr>
        <p:blipFill>
          <a:blip r:embed="rId5">
            <a:alphaModFix/>
          </a:blip>
          <a:stretch>
            <a:fillRect/>
          </a:stretch>
        </p:blipFill>
        <p:spPr>
          <a:xfrm>
            <a:off x="2643188" y="3024100"/>
            <a:ext cx="3857625" cy="857250"/>
          </a:xfrm>
          <a:prstGeom prst="rect">
            <a:avLst/>
          </a:prstGeom>
          <a:noFill/>
          <a:ln>
            <a:noFill/>
          </a:ln>
        </p:spPr>
      </p:pic>
      <p:sp>
        <p:nvSpPr>
          <p:cNvPr id="350" name="Google Shape;350;p40"/>
          <p:cNvSpPr txBox="1"/>
          <p:nvPr/>
        </p:nvSpPr>
        <p:spPr>
          <a:xfrm>
            <a:off x="2398950" y="3881338"/>
            <a:ext cx="4346100" cy="358500"/>
          </a:xfrm>
          <a:prstGeom prst="rect">
            <a:avLst/>
          </a:prstGeom>
          <a:noFill/>
          <a:ln>
            <a:noFill/>
          </a:ln>
        </p:spPr>
        <p:txBody>
          <a:bodyPr anchorCtr="0" anchor="t" bIns="91425" lIns="91425" spcFirstLastPara="1" rIns="91425" wrap="square" tIns="91425">
            <a:noAutofit/>
          </a:bodyPr>
          <a:lstStyle/>
          <a:p>
            <a:pPr indent="0" lvl="0" marL="0" rtl="0" algn="ctr">
              <a:lnSpc>
                <a:spcPct val="105000"/>
              </a:lnSpc>
              <a:spcBef>
                <a:spcPts val="0"/>
              </a:spcBef>
              <a:spcAft>
                <a:spcPts val="1200"/>
              </a:spcAft>
              <a:buNone/>
            </a:pPr>
            <a:r>
              <a:rPr lang="en" sz="1300">
                <a:solidFill>
                  <a:schemeClr val="lt1"/>
                </a:solidFill>
                <a:latin typeface="Montserrat Medium"/>
                <a:ea typeface="Montserrat Medium"/>
                <a:cs typeface="Montserrat Medium"/>
                <a:sym typeface="Montserrat Medium"/>
              </a:rPr>
              <a:t>where H is the cross-entropy loss function</a:t>
            </a:r>
            <a:endParaRPr sz="1300">
              <a:solidFill>
                <a:schemeClr val="lt1"/>
              </a:solidFill>
              <a:latin typeface="Montserrat Medium"/>
              <a:ea typeface="Montserrat Medium"/>
              <a:cs typeface="Montserrat Medium"/>
              <a:sym typeface="Montserrat Medium"/>
            </a:endParaRPr>
          </a:p>
        </p:txBody>
      </p:sp>
      <p:pic>
        <p:nvPicPr>
          <p:cNvPr id="351" name="Google Shape;351;p40"/>
          <p:cNvPicPr preferRelativeResize="0"/>
          <p:nvPr/>
        </p:nvPicPr>
        <p:blipFill>
          <a:blip r:embed="rId6">
            <a:alphaModFix/>
          </a:blip>
          <a:stretch>
            <a:fillRect/>
          </a:stretch>
        </p:blipFill>
        <p:spPr>
          <a:xfrm>
            <a:off x="2944999" y="4310224"/>
            <a:ext cx="3254023" cy="648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5" name="Shape 355"/>
        <p:cNvGrpSpPr/>
        <p:nvPr/>
      </p:nvGrpSpPr>
      <p:grpSpPr>
        <a:xfrm>
          <a:off x="0" y="0"/>
          <a:ext cx="0" cy="0"/>
          <a:chOff x="0" y="0"/>
          <a:chExt cx="0" cy="0"/>
        </a:xfrm>
      </p:grpSpPr>
      <p:sp>
        <p:nvSpPr>
          <p:cNvPr id="356" name="Google Shape;35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Reverse Denoising Process</a:t>
            </a:r>
            <a:endParaRPr b="1">
              <a:solidFill>
                <a:srgbClr val="FFFFFF"/>
              </a:solidFill>
              <a:latin typeface="Montserrat"/>
              <a:ea typeface="Montserrat"/>
              <a:cs typeface="Montserrat"/>
              <a:sym typeface="Montserrat"/>
            </a:endParaRPr>
          </a:p>
        </p:txBody>
      </p:sp>
      <p:pic>
        <p:nvPicPr>
          <p:cNvPr id="357" name="Google Shape;357;p41"/>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358" name="Google Shape;358;p41"/>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b="1" lang="en" sz="2000">
                <a:solidFill>
                  <a:schemeClr val="lt1"/>
                </a:solidFill>
                <a:latin typeface="Montserrat"/>
                <a:ea typeface="Montserrat"/>
                <a:cs typeface="Montserrat"/>
                <a:sym typeface="Montserrat"/>
              </a:rPr>
              <a:t>Def’n: </a:t>
            </a:r>
            <a:r>
              <a:rPr lang="en" sz="2000">
                <a:solidFill>
                  <a:schemeClr val="lt1"/>
                </a:solidFill>
                <a:latin typeface="Montserrat Medium"/>
                <a:ea typeface="Montserrat Medium"/>
                <a:cs typeface="Montserrat Medium"/>
                <a:sym typeface="Montserrat Medium"/>
              </a:rPr>
              <a:t>the iterative process for “denoising” complete Gaussian noise that is learned by a neural network via variational inference. </a:t>
            </a:r>
            <a:endParaRPr sz="2000">
              <a:solidFill>
                <a:schemeClr val="lt1"/>
              </a:solidFill>
              <a:latin typeface="Montserrat Medium"/>
              <a:ea typeface="Montserrat Medium"/>
              <a:cs typeface="Montserrat Medium"/>
              <a:sym typeface="Montserrat Medium"/>
            </a:endParaRPr>
          </a:p>
        </p:txBody>
      </p:sp>
      <p:pic>
        <p:nvPicPr>
          <p:cNvPr id="359" name="Google Shape;359;p41"/>
          <p:cNvPicPr preferRelativeResize="0"/>
          <p:nvPr/>
        </p:nvPicPr>
        <p:blipFill>
          <a:blip r:embed="rId4">
            <a:alphaModFix/>
          </a:blip>
          <a:stretch>
            <a:fillRect/>
          </a:stretch>
        </p:blipFill>
        <p:spPr>
          <a:xfrm>
            <a:off x="518848" y="2544609"/>
            <a:ext cx="3346757" cy="2115731"/>
          </a:xfrm>
          <a:prstGeom prst="rect">
            <a:avLst/>
          </a:prstGeom>
          <a:noFill/>
          <a:ln>
            <a:noFill/>
          </a:ln>
        </p:spPr>
      </p:pic>
      <p:sp>
        <p:nvSpPr>
          <p:cNvPr id="360" name="Google Shape;360;p41"/>
          <p:cNvSpPr/>
          <p:nvPr/>
        </p:nvSpPr>
        <p:spPr>
          <a:xfrm>
            <a:off x="1648821" y="3773952"/>
            <a:ext cx="1086900" cy="49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1410645" y="4319335"/>
            <a:ext cx="1325100" cy="14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flipH="1" rot="10800000">
            <a:off x="2819899" y="3305428"/>
            <a:ext cx="411300" cy="14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flipH="1" rot="10800000">
            <a:off x="1121406" y="3343628"/>
            <a:ext cx="411300" cy="14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41"/>
          <p:cNvPicPr preferRelativeResize="0"/>
          <p:nvPr/>
        </p:nvPicPr>
        <p:blipFill>
          <a:blip r:embed="rId5">
            <a:alphaModFix/>
          </a:blip>
          <a:stretch>
            <a:fillRect/>
          </a:stretch>
        </p:blipFill>
        <p:spPr>
          <a:xfrm>
            <a:off x="5438825" y="3835874"/>
            <a:ext cx="2402525" cy="632250"/>
          </a:xfrm>
          <a:prstGeom prst="rect">
            <a:avLst/>
          </a:prstGeom>
          <a:noFill/>
          <a:ln>
            <a:noFill/>
          </a:ln>
        </p:spPr>
      </p:pic>
      <p:pic>
        <p:nvPicPr>
          <p:cNvPr id="365" name="Google Shape;365;p41"/>
          <p:cNvPicPr preferRelativeResize="0"/>
          <p:nvPr/>
        </p:nvPicPr>
        <p:blipFill rotWithShape="1">
          <a:blip r:embed="rId6">
            <a:alphaModFix/>
          </a:blip>
          <a:srcRect b="0" l="0" r="0" t="8223"/>
          <a:stretch/>
        </p:blipFill>
        <p:spPr>
          <a:xfrm>
            <a:off x="5883188" y="2491475"/>
            <a:ext cx="1513825" cy="377800"/>
          </a:xfrm>
          <a:prstGeom prst="rect">
            <a:avLst/>
          </a:prstGeom>
          <a:noFill/>
          <a:ln>
            <a:noFill/>
          </a:ln>
        </p:spPr>
      </p:pic>
      <p:pic>
        <p:nvPicPr>
          <p:cNvPr id="366" name="Google Shape;366;p41"/>
          <p:cNvPicPr preferRelativeResize="0"/>
          <p:nvPr/>
        </p:nvPicPr>
        <p:blipFill>
          <a:blip r:embed="rId7">
            <a:alphaModFix/>
          </a:blip>
          <a:stretch>
            <a:fillRect/>
          </a:stretch>
        </p:blipFill>
        <p:spPr>
          <a:xfrm>
            <a:off x="4439613" y="3036450"/>
            <a:ext cx="4400956" cy="632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0" name="Shape 370"/>
        <p:cNvGrpSpPr/>
        <p:nvPr/>
      </p:nvGrpSpPr>
      <p:grpSpPr>
        <a:xfrm>
          <a:off x="0" y="0"/>
          <a:ext cx="0" cy="0"/>
          <a:chOff x="0" y="0"/>
          <a:chExt cx="0" cy="0"/>
        </a:xfrm>
      </p:grpSpPr>
      <p:sp>
        <p:nvSpPr>
          <p:cNvPr id="371" name="Google Shape;37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U-Net</a:t>
            </a:r>
            <a:endParaRPr b="1">
              <a:solidFill>
                <a:srgbClr val="FFFFFF"/>
              </a:solidFill>
              <a:latin typeface="Montserrat"/>
              <a:ea typeface="Montserrat"/>
              <a:cs typeface="Montserrat"/>
              <a:sym typeface="Montserrat"/>
            </a:endParaRPr>
          </a:p>
        </p:txBody>
      </p:sp>
      <p:pic>
        <p:nvPicPr>
          <p:cNvPr id="372" name="Google Shape;372;p42"/>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373" name="Google Shape;373;p42"/>
          <p:cNvPicPr preferRelativeResize="0"/>
          <p:nvPr/>
        </p:nvPicPr>
        <p:blipFill>
          <a:blip r:embed="rId4">
            <a:alphaModFix/>
          </a:blip>
          <a:stretch>
            <a:fillRect/>
          </a:stretch>
        </p:blipFill>
        <p:spPr>
          <a:xfrm>
            <a:off x="1417888" y="1122200"/>
            <a:ext cx="6308215"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Workshop Overview</a:t>
            </a:r>
            <a:endParaRPr b="1">
              <a:solidFill>
                <a:srgbClr val="FFFFFF"/>
              </a:solidFill>
              <a:latin typeface="Montserrat"/>
              <a:ea typeface="Montserrat"/>
              <a:cs typeface="Montserrat"/>
              <a:sym typeface="Montserrat"/>
            </a:endParaRPr>
          </a:p>
        </p:txBody>
      </p:sp>
      <p:sp>
        <p:nvSpPr>
          <p:cNvPr id="72" name="Google Shape;72;p16"/>
          <p:cNvSpPr txBox="1"/>
          <p:nvPr/>
        </p:nvSpPr>
        <p:spPr>
          <a:xfrm>
            <a:off x="311700" y="1152475"/>
            <a:ext cx="8621400" cy="3701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b="1" lang="en" sz="2000">
                <a:solidFill>
                  <a:schemeClr val="lt1"/>
                </a:solidFill>
                <a:latin typeface="Montserrat"/>
                <a:ea typeface="Montserrat"/>
                <a:cs typeface="Montserrat"/>
                <a:sym typeface="Montserrat"/>
              </a:rPr>
              <a:t>Intended Audience:</a:t>
            </a:r>
            <a:r>
              <a:rPr lang="en" sz="2000">
                <a:solidFill>
                  <a:schemeClr val="lt1"/>
                </a:solidFill>
                <a:latin typeface="Montserrat Medium"/>
                <a:ea typeface="Montserrat Medium"/>
                <a:cs typeface="Montserrat Medium"/>
                <a:sym typeface="Montserrat Medium"/>
              </a:rPr>
              <a:t> Intermediate to Advanced Data Scientists</a:t>
            </a:r>
            <a:endParaRPr sz="2000">
              <a:solidFill>
                <a:schemeClr val="lt1"/>
              </a:solidFill>
              <a:latin typeface="Montserrat Medium"/>
              <a:ea typeface="Montserrat Medium"/>
              <a:cs typeface="Montserrat Medium"/>
              <a:sym typeface="Montserrat Medium"/>
            </a:endParaRPr>
          </a:p>
          <a:p>
            <a:pPr indent="0" lvl="0" marL="0" rtl="0" algn="l">
              <a:lnSpc>
                <a:spcPct val="105000"/>
              </a:lnSpc>
              <a:spcBef>
                <a:spcPts val="1200"/>
              </a:spcBef>
              <a:spcAft>
                <a:spcPts val="0"/>
              </a:spcAft>
              <a:buClr>
                <a:schemeClr val="dk1"/>
              </a:buClr>
              <a:buSzPts val="1100"/>
              <a:buFont typeface="Arial"/>
              <a:buNone/>
            </a:pPr>
            <a:r>
              <a:t/>
            </a:r>
            <a:endParaRPr sz="2000">
              <a:solidFill>
                <a:schemeClr val="lt1"/>
              </a:solidFill>
              <a:latin typeface="Montserrat Medium"/>
              <a:ea typeface="Montserrat Medium"/>
              <a:cs typeface="Montserrat Medium"/>
              <a:sym typeface="Montserrat Medium"/>
            </a:endParaRPr>
          </a:p>
          <a:p>
            <a:pPr indent="0" lvl="0" marL="0" rtl="0" algn="l">
              <a:lnSpc>
                <a:spcPct val="105000"/>
              </a:lnSpc>
              <a:spcBef>
                <a:spcPts val="1200"/>
              </a:spcBef>
              <a:spcAft>
                <a:spcPts val="0"/>
              </a:spcAft>
              <a:buNone/>
            </a:pPr>
            <a:r>
              <a:rPr b="1" lang="en" sz="2000">
                <a:solidFill>
                  <a:schemeClr val="lt1"/>
                </a:solidFill>
                <a:latin typeface="Montserrat"/>
                <a:ea typeface="Montserrat"/>
                <a:cs typeface="Montserrat"/>
                <a:sym typeface="Montserrat"/>
              </a:rPr>
              <a:t>Goals:</a:t>
            </a:r>
            <a:endParaRPr b="1" sz="2000">
              <a:solidFill>
                <a:schemeClr val="lt1"/>
              </a:solidFill>
              <a:latin typeface="Montserrat"/>
              <a:ea typeface="Montserrat"/>
              <a:cs typeface="Montserrat"/>
              <a:sym typeface="Montserrat"/>
            </a:endParaRPr>
          </a:p>
          <a:p>
            <a:pPr indent="-355600" lvl="0" marL="457200" rtl="0" algn="l">
              <a:lnSpc>
                <a:spcPct val="105000"/>
              </a:lnSpc>
              <a:spcBef>
                <a:spcPts val="120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Learn about deep generative models, their applications, and overview of techniques</a:t>
            </a:r>
            <a:endParaRPr sz="2000">
              <a:solidFill>
                <a:schemeClr val="lt1"/>
              </a:solidFill>
              <a:latin typeface="Montserrat Medium"/>
              <a:ea typeface="Montserrat Medium"/>
              <a:cs typeface="Montserrat Medium"/>
              <a:sym typeface="Montserrat Medium"/>
            </a:endParaRPr>
          </a:p>
          <a:p>
            <a:pPr indent="0" lvl="0" marL="0" rtl="0" algn="l">
              <a:lnSpc>
                <a:spcPct val="105000"/>
              </a:lnSpc>
              <a:spcBef>
                <a:spcPts val="1200"/>
              </a:spcBef>
              <a:spcAft>
                <a:spcPts val="0"/>
              </a:spcAft>
              <a:buNone/>
            </a:pPr>
            <a:r>
              <a:t/>
            </a:r>
            <a:endParaRPr sz="1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120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Learn the intuition/theory behind diffusion models</a:t>
            </a:r>
            <a:endParaRPr sz="2000">
              <a:solidFill>
                <a:schemeClr val="lt1"/>
              </a:solidFill>
              <a:latin typeface="Montserrat Medium"/>
              <a:ea typeface="Montserrat Medium"/>
              <a:cs typeface="Montserrat Medium"/>
              <a:sym typeface="Montserrat Medium"/>
            </a:endParaRPr>
          </a:p>
          <a:p>
            <a:pPr indent="0" lvl="0" marL="457200" rtl="0" algn="l">
              <a:lnSpc>
                <a:spcPct val="105000"/>
              </a:lnSpc>
              <a:spcBef>
                <a:spcPts val="1200"/>
              </a:spcBef>
              <a:spcAft>
                <a:spcPts val="0"/>
              </a:spcAft>
              <a:buNone/>
            </a:pPr>
            <a:r>
              <a:t/>
            </a:r>
            <a:endParaRPr sz="1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1200"/>
              </a:spcBef>
              <a:spcAft>
                <a:spcPts val="0"/>
              </a:spcAft>
              <a:buClr>
                <a:schemeClr val="lt1"/>
              </a:buClr>
              <a:buSzPts val="2000"/>
              <a:buFont typeface="Montserrat Medium"/>
              <a:buChar char="●"/>
            </a:pPr>
            <a:r>
              <a:rPr lang="en" sz="2000">
                <a:solidFill>
                  <a:schemeClr val="lt1"/>
                </a:solidFill>
                <a:latin typeface="Montserrat Medium"/>
                <a:ea typeface="Montserrat Medium"/>
                <a:cs typeface="Montserrat Medium"/>
                <a:sym typeface="Montserrat Medium"/>
              </a:rPr>
              <a:t>Learn how to create and use diffusion models on your own!</a:t>
            </a:r>
            <a:endParaRPr sz="2000">
              <a:solidFill>
                <a:schemeClr val="lt1"/>
              </a:solidFill>
              <a:latin typeface="Montserrat Medium"/>
              <a:ea typeface="Montserrat Medium"/>
              <a:cs typeface="Montserrat Medium"/>
              <a:sym typeface="Montserrat Medium"/>
            </a:endParaRPr>
          </a:p>
        </p:txBody>
      </p:sp>
      <p:pic>
        <p:nvPicPr>
          <p:cNvPr id="73" name="Google Shape;73;p16"/>
          <p:cNvPicPr preferRelativeResize="0"/>
          <p:nvPr/>
        </p:nvPicPr>
        <p:blipFill>
          <a:blip r:embed="rId3">
            <a:alphaModFix/>
          </a:blip>
          <a:stretch>
            <a:fillRect/>
          </a:stretch>
        </p:blipFill>
        <p:spPr>
          <a:xfrm>
            <a:off x="8226875" y="0"/>
            <a:ext cx="917125" cy="917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7" name="Shape 377"/>
        <p:cNvGrpSpPr/>
        <p:nvPr/>
      </p:nvGrpSpPr>
      <p:grpSpPr>
        <a:xfrm>
          <a:off x="0" y="0"/>
          <a:ext cx="0" cy="0"/>
          <a:chOff x="0" y="0"/>
          <a:chExt cx="0" cy="0"/>
        </a:xfrm>
      </p:grpSpPr>
      <p:sp>
        <p:nvSpPr>
          <p:cNvPr id="378" name="Google Shape;37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Putting It All Together</a:t>
            </a:r>
            <a:endParaRPr b="1">
              <a:solidFill>
                <a:srgbClr val="FFFFFF"/>
              </a:solidFill>
              <a:latin typeface="Montserrat"/>
              <a:ea typeface="Montserrat"/>
              <a:cs typeface="Montserrat"/>
              <a:sym typeface="Montserrat"/>
            </a:endParaRPr>
          </a:p>
        </p:txBody>
      </p:sp>
      <p:pic>
        <p:nvPicPr>
          <p:cNvPr id="379" name="Google Shape;379;p43"/>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380" name="Google Shape;380;p43"/>
          <p:cNvPicPr preferRelativeResize="0"/>
          <p:nvPr/>
        </p:nvPicPr>
        <p:blipFill>
          <a:blip r:embed="rId4">
            <a:alphaModFix/>
          </a:blip>
          <a:stretch>
            <a:fillRect/>
          </a:stretch>
        </p:blipFill>
        <p:spPr>
          <a:xfrm>
            <a:off x="554975" y="1701725"/>
            <a:ext cx="8034048" cy="2824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4" name="Shape 384"/>
        <p:cNvGrpSpPr/>
        <p:nvPr/>
      </p:nvGrpSpPr>
      <p:grpSpPr>
        <a:xfrm>
          <a:off x="0" y="0"/>
          <a:ext cx="0" cy="0"/>
          <a:chOff x="0" y="0"/>
          <a:chExt cx="0" cy="0"/>
        </a:xfrm>
      </p:grpSpPr>
      <p:sp>
        <p:nvSpPr>
          <p:cNvPr id="385" name="Google Shape;385;p44"/>
          <p:cNvSpPr txBox="1"/>
          <p:nvPr>
            <p:ph type="title"/>
          </p:nvPr>
        </p:nvSpPr>
        <p:spPr>
          <a:xfrm>
            <a:off x="311700" y="454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Putting It All Together</a:t>
            </a:r>
            <a:endParaRPr b="1">
              <a:solidFill>
                <a:srgbClr val="FFFFFF"/>
              </a:solidFill>
              <a:latin typeface="Montserrat"/>
              <a:ea typeface="Montserrat"/>
              <a:cs typeface="Montserrat"/>
              <a:sym typeface="Montserrat"/>
            </a:endParaRPr>
          </a:p>
        </p:txBody>
      </p:sp>
      <p:pic>
        <p:nvPicPr>
          <p:cNvPr id="386" name="Google Shape;386;p44"/>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387" name="Google Shape;387;p44"/>
          <p:cNvPicPr preferRelativeResize="0"/>
          <p:nvPr/>
        </p:nvPicPr>
        <p:blipFill>
          <a:blip r:embed="rId4">
            <a:alphaModFix/>
          </a:blip>
          <a:stretch>
            <a:fillRect/>
          </a:stretch>
        </p:blipFill>
        <p:spPr>
          <a:xfrm>
            <a:off x="663919" y="1955336"/>
            <a:ext cx="1045457" cy="1038913"/>
          </a:xfrm>
          <a:prstGeom prst="rect">
            <a:avLst/>
          </a:prstGeom>
          <a:noFill/>
          <a:ln>
            <a:noFill/>
          </a:ln>
        </p:spPr>
      </p:pic>
      <p:sp>
        <p:nvSpPr>
          <p:cNvPr id="388" name="Google Shape;388;p44"/>
          <p:cNvSpPr txBox="1"/>
          <p:nvPr/>
        </p:nvSpPr>
        <p:spPr>
          <a:xfrm>
            <a:off x="1297775" y="1152550"/>
            <a:ext cx="222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Training</a:t>
            </a:r>
            <a:endParaRPr b="1">
              <a:solidFill>
                <a:schemeClr val="lt1"/>
              </a:solidFill>
              <a:latin typeface="Montserrat"/>
              <a:ea typeface="Montserrat"/>
              <a:cs typeface="Montserrat"/>
              <a:sym typeface="Montserrat"/>
            </a:endParaRPr>
          </a:p>
        </p:txBody>
      </p:sp>
      <p:sp>
        <p:nvSpPr>
          <p:cNvPr id="389" name="Google Shape;389;p44"/>
          <p:cNvSpPr txBox="1"/>
          <p:nvPr/>
        </p:nvSpPr>
        <p:spPr>
          <a:xfrm>
            <a:off x="789275" y="1586038"/>
            <a:ext cx="324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Step 1: Forward Diffusion (No Learning)</a:t>
            </a:r>
            <a:endParaRPr sz="1200">
              <a:solidFill>
                <a:schemeClr val="lt1"/>
              </a:solidFill>
              <a:latin typeface="Montserrat"/>
              <a:ea typeface="Montserrat"/>
              <a:cs typeface="Montserrat"/>
              <a:sym typeface="Montserrat"/>
            </a:endParaRPr>
          </a:p>
        </p:txBody>
      </p:sp>
      <p:pic>
        <p:nvPicPr>
          <p:cNvPr id="390" name="Google Shape;390;p44"/>
          <p:cNvPicPr preferRelativeResize="0"/>
          <p:nvPr/>
        </p:nvPicPr>
        <p:blipFill>
          <a:blip r:embed="rId4">
            <a:alphaModFix/>
          </a:blip>
          <a:stretch>
            <a:fillRect/>
          </a:stretch>
        </p:blipFill>
        <p:spPr>
          <a:xfrm>
            <a:off x="749408" y="3922474"/>
            <a:ext cx="959966" cy="953975"/>
          </a:xfrm>
          <a:prstGeom prst="rect">
            <a:avLst/>
          </a:prstGeom>
          <a:noFill/>
          <a:ln>
            <a:noFill/>
          </a:ln>
        </p:spPr>
      </p:pic>
      <p:sp>
        <p:nvSpPr>
          <p:cNvPr id="391" name="Google Shape;391;p44"/>
          <p:cNvSpPr txBox="1"/>
          <p:nvPr/>
        </p:nvSpPr>
        <p:spPr>
          <a:xfrm>
            <a:off x="789275" y="3175838"/>
            <a:ext cx="324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Step 2: Iterative Denoising Process</a:t>
            </a:r>
            <a:endParaRPr sz="1200">
              <a:solidFill>
                <a:schemeClr val="lt1"/>
              </a:solidFill>
              <a:latin typeface="Montserrat"/>
              <a:ea typeface="Montserrat"/>
              <a:cs typeface="Montserrat"/>
              <a:sym typeface="Montserrat"/>
            </a:endParaRPr>
          </a:p>
        </p:txBody>
      </p:sp>
      <p:cxnSp>
        <p:nvCxnSpPr>
          <p:cNvPr id="392" name="Google Shape;392;p44"/>
          <p:cNvCxnSpPr>
            <a:stCxn id="387" idx="1"/>
            <a:endCxn id="390" idx="1"/>
          </p:cNvCxnSpPr>
          <p:nvPr/>
        </p:nvCxnSpPr>
        <p:spPr>
          <a:xfrm>
            <a:off x="663919" y="2474792"/>
            <a:ext cx="85500" cy="1924800"/>
          </a:xfrm>
          <a:prstGeom prst="curvedConnector3">
            <a:avLst>
              <a:gd fmla="val -411426" name="adj1"/>
            </a:avLst>
          </a:prstGeom>
          <a:noFill/>
          <a:ln cap="flat" cmpd="sng" w="28575">
            <a:solidFill>
              <a:schemeClr val="lt1"/>
            </a:solidFill>
            <a:prstDash val="solid"/>
            <a:round/>
            <a:headEnd len="med" w="med" type="none"/>
            <a:tailEnd len="med" w="med" type="triangle"/>
          </a:ln>
        </p:spPr>
      </p:cxnSp>
      <p:pic>
        <p:nvPicPr>
          <p:cNvPr id="393" name="Google Shape;393;p44"/>
          <p:cNvPicPr preferRelativeResize="0"/>
          <p:nvPr/>
        </p:nvPicPr>
        <p:blipFill rotWithShape="1">
          <a:blip r:embed="rId5">
            <a:alphaModFix/>
          </a:blip>
          <a:srcRect b="19414" l="0" r="0" t="7212"/>
          <a:stretch/>
        </p:blipFill>
        <p:spPr>
          <a:xfrm>
            <a:off x="3004525" y="3895650"/>
            <a:ext cx="1007650" cy="1007650"/>
          </a:xfrm>
          <a:prstGeom prst="rect">
            <a:avLst/>
          </a:prstGeom>
          <a:noFill/>
          <a:ln>
            <a:noFill/>
          </a:ln>
        </p:spPr>
      </p:pic>
      <p:cxnSp>
        <p:nvCxnSpPr>
          <p:cNvPr id="394" name="Google Shape;394;p44"/>
          <p:cNvCxnSpPr>
            <a:endCxn id="393" idx="1"/>
          </p:cNvCxnSpPr>
          <p:nvPr/>
        </p:nvCxnSpPr>
        <p:spPr>
          <a:xfrm flipH="1" rot="10800000">
            <a:off x="2570725" y="4399475"/>
            <a:ext cx="433800" cy="6600"/>
          </a:xfrm>
          <a:prstGeom prst="straightConnector1">
            <a:avLst/>
          </a:prstGeom>
          <a:noFill/>
          <a:ln cap="flat" cmpd="sng" w="19050">
            <a:solidFill>
              <a:schemeClr val="lt1"/>
            </a:solidFill>
            <a:prstDash val="solid"/>
            <a:round/>
            <a:headEnd len="med" w="med" type="none"/>
            <a:tailEnd len="med" w="med" type="triangle"/>
          </a:ln>
        </p:spPr>
      </p:cxnSp>
      <p:cxnSp>
        <p:nvCxnSpPr>
          <p:cNvPr id="395" name="Google Shape;395;p44"/>
          <p:cNvCxnSpPr>
            <a:stCxn id="390" idx="3"/>
            <a:endCxn id="396" idx="2"/>
          </p:cNvCxnSpPr>
          <p:nvPr/>
        </p:nvCxnSpPr>
        <p:spPr>
          <a:xfrm>
            <a:off x="1709375" y="4399462"/>
            <a:ext cx="377100" cy="0"/>
          </a:xfrm>
          <a:prstGeom prst="straightConnector1">
            <a:avLst/>
          </a:prstGeom>
          <a:noFill/>
          <a:ln cap="flat" cmpd="sng" w="19050">
            <a:solidFill>
              <a:schemeClr val="lt1"/>
            </a:solidFill>
            <a:prstDash val="solid"/>
            <a:round/>
            <a:headEnd len="med" w="med" type="none"/>
            <a:tailEnd len="med" w="med" type="triangle"/>
          </a:ln>
        </p:spPr>
      </p:cxnSp>
      <p:cxnSp>
        <p:nvCxnSpPr>
          <p:cNvPr id="397" name="Google Shape;397;p44"/>
          <p:cNvCxnSpPr>
            <a:stCxn id="398" idx="1"/>
          </p:cNvCxnSpPr>
          <p:nvPr/>
        </p:nvCxnSpPr>
        <p:spPr>
          <a:xfrm flipH="1">
            <a:off x="1707625" y="2474786"/>
            <a:ext cx="1278000" cy="12000"/>
          </a:xfrm>
          <a:prstGeom prst="straightConnector1">
            <a:avLst/>
          </a:prstGeom>
          <a:noFill/>
          <a:ln cap="flat" cmpd="sng" w="19050">
            <a:solidFill>
              <a:schemeClr val="lt1"/>
            </a:solidFill>
            <a:prstDash val="solid"/>
            <a:round/>
            <a:headEnd len="med" w="med" type="none"/>
            <a:tailEnd len="med" w="med" type="triangle"/>
          </a:ln>
        </p:spPr>
      </p:cxnSp>
      <p:sp>
        <p:nvSpPr>
          <p:cNvPr id="399" name="Google Shape;399;p44"/>
          <p:cNvSpPr txBox="1"/>
          <p:nvPr/>
        </p:nvSpPr>
        <p:spPr>
          <a:xfrm>
            <a:off x="1791450" y="2474788"/>
            <a:ext cx="1007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Over </a:t>
            </a:r>
            <a:r>
              <a:rPr lang="en" sz="1000">
                <a:solidFill>
                  <a:schemeClr val="lt1"/>
                </a:solidFill>
                <a:latin typeface="Montserrat"/>
                <a:ea typeface="Montserrat"/>
                <a:cs typeface="Montserrat"/>
                <a:sym typeface="Montserrat"/>
              </a:rPr>
              <a:t>T timesteps</a:t>
            </a:r>
            <a:endParaRPr sz="1000">
              <a:solidFill>
                <a:schemeClr val="lt1"/>
              </a:solidFill>
              <a:latin typeface="Montserrat"/>
              <a:ea typeface="Montserrat"/>
              <a:cs typeface="Montserrat"/>
              <a:sym typeface="Montserrat"/>
            </a:endParaRPr>
          </a:p>
        </p:txBody>
      </p:sp>
      <p:sp>
        <p:nvSpPr>
          <p:cNvPr id="400" name="Google Shape;400;p44"/>
          <p:cNvSpPr/>
          <p:nvPr/>
        </p:nvSpPr>
        <p:spPr>
          <a:xfrm rot="-5400000">
            <a:off x="2197350" y="4278395"/>
            <a:ext cx="504600" cy="242100"/>
          </a:xfrm>
          <a:prstGeom prst="trapezoid">
            <a:avLst>
              <a:gd fmla="val 25000" name="adj"/>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endParaRPr>
          </a:p>
        </p:txBody>
      </p:sp>
      <p:sp>
        <p:nvSpPr>
          <p:cNvPr id="396" name="Google Shape;396;p44"/>
          <p:cNvSpPr/>
          <p:nvPr/>
        </p:nvSpPr>
        <p:spPr>
          <a:xfrm rot="5400000">
            <a:off x="1955250" y="4278395"/>
            <a:ext cx="504600" cy="242100"/>
          </a:xfrm>
          <a:prstGeom prst="trapezoid">
            <a:avLst>
              <a:gd fmla="val 25000" name="adj"/>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endParaRPr>
          </a:p>
        </p:txBody>
      </p:sp>
      <p:sp>
        <p:nvSpPr>
          <p:cNvPr id="401" name="Google Shape;401;p44"/>
          <p:cNvSpPr txBox="1"/>
          <p:nvPr/>
        </p:nvSpPr>
        <p:spPr>
          <a:xfrm>
            <a:off x="1998300" y="4651750"/>
            <a:ext cx="66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U-Net</a:t>
            </a:r>
            <a:endParaRPr b="1" sz="900">
              <a:solidFill>
                <a:schemeClr val="lt1"/>
              </a:solidFill>
              <a:latin typeface="Montserrat"/>
              <a:ea typeface="Montserrat"/>
              <a:cs typeface="Montserrat"/>
              <a:sym typeface="Montserrat"/>
            </a:endParaRPr>
          </a:p>
        </p:txBody>
      </p:sp>
      <p:sp>
        <p:nvSpPr>
          <p:cNvPr id="402" name="Google Shape;402;p44"/>
          <p:cNvSpPr txBox="1"/>
          <p:nvPr/>
        </p:nvSpPr>
        <p:spPr>
          <a:xfrm>
            <a:off x="5817150" y="1152550"/>
            <a:ext cx="222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Inference</a:t>
            </a:r>
            <a:endParaRPr b="1">
              <a:solidFill>
                <a:schemeClr val="lt1"/>
              </a:solidFill>
              <a:latin typeface="Montserrat"/>
              <a:ea typeface="Montserrat"/>
              <a:cs typeface="Montserrat"/>
              <a:sym typeface="Montserrat"/>
            </a:endParaRPr>
          </a:p>
        </p:txBody>
      </p:sp>
      <p:cxnSp>
        <p:nvCxnSpPr>
          <p:cNvPr id="403" name="Google Shape;403;p44"/>
          <p:cNvCxnSpPr/>
          <p:nvPr/>
        </p:nvCxnSpPr>
        <p:spPr>
          <a:xfrm flipH="1" rot="10800000">
            <a:off x="7219712" y="2705675"/>
            <a:ext cx="433800" cy="6600"/>
          </a:xfrm>
          <a:prstGeom prst="straightConnector1">
            <a:avLst/>
          </a:prstGeom>
          <a:noFill/>
          <a:ln cap="flat" cmpd="sng" w="19050">
            <a:solidFill>
              <a:schemeClr val="lt1"/>
            </a:solidFill>
            <a:prstDash val="solid"/>
            <a:round/>
            <a:headEnd len="med" w="med" type="none"/>
            <a:tailEnd len="med" w="med" type="triangle"/>
          </a:ln>
        </p:spPr>
      </p:cxnSp>
      <p:cxnSp>
        <p:nvCxnSpPr>
          <p:cNvPr id="404" name="Google Shape;404;p44"/>
          <p:cNvCxnSpPr>
            <a:stCxn id="405" idx="3"/>
            <a:endCxn id="406" idx="2"/>
          </p:cNvCxnSpPr>
          <p:nvPr/>
        </p:nvCxnSpPr>
        <p:spPr>
          <a:xfrm>
            <a:off x="6358388" y="2705645"/>
            <a:ext cx="377100" cy="0"/>
          </a:xfrm>
          <a:prstGeom prst="straightConnector1">
            <a:avLst/>
          </a:prstGeom>
          <a:noFill/>
          <a:ln cap="flat" cmpd="sng" w="19050">
            <a:solidFill>
              <a:schemeClr val="lt1"/>
            </a:solidFill>
            <a:prstDash val="solid"/>
            <a:round/>
            <a:headEnd len="med" w="med" type="none"/>
            <a:tailEnd len="med" w="med" type="triangle"/>
          </a:ln>
        </p:spPr>
      </p:cxnSp>
      <p:sp>
        <p:nvSpPr>
          <p:cNvPr id="407" name="Google Shape;407;p44"/>
          <p:cNvSpPr/>
          <p:nvPr/>
        </p:nvSpPr>
        <p:spPr>
          <a:xfrm rot="-5400000">
            <a:off x="6846338" y="2584595"/>
            <a:ext cx="504600" cy="242100"/>
          </a:xfrm>
          <a:prstGeom prst="trapezoid">
            <a:avLst>
              <a:gd fmla="val 25000" name="adj"/>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endParaRPr>
          </a:p>
        </p:txBody>
      </p:sp>
      <p:sp>
        <p:nvSpPr>
          <p:cNvPr id="406" name="Google Shape;406;p44"/>
          <p:cNvSpPr/>
          <p:nvPr/>
        </p:nvSpPr>
        <p:spPr>
          <a:xfrm rot="5400000">
            <a:off x="6604238" y="2584595"/>
            <a:ext cx="504600" cy="242100"/>
          </a:xfrm>
          <a:prstGeom prst="trapezoid">
            <a:avLst>
              <a:gd fmla="val 25000" name="adj"/>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endParaRPr>
          </a:p>
        </p:txBody>
      </p:sp>
      <p:sp>
        <p:nvSpPr>
          <p:cNvPr id="408" name="Google Shape;408;p44"/>
          <p:cNvSpPr txBox="1"/>
          <p:nvPr/>
        </p:nvSpPr>
        <p:spPr>
          <a:xfrm>
            <a:off x="6647288" y="2957950"/>
            <a:ext cx="66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U-Net</a:t>
            </a:r>
            <a:endParaRPr b="1" sz="900">
              <a:solidFill>
                <a:schemeClr val="lt1"/>
              </a:solidFill>
              <a:latin typeface="Montserrat"/>
              <a:ea typeface="Montserrat"/>
              <a:cs typeface="Montserrat"/>
              <a:sym typeface="Montserrat"/>
            </a:endParaRPr>
          </a:p>
        </p:txBody>
      </p:sp>
      <p:sp>
        <p:nvSpPr>
          <p:cNvPr id="409" name="Google Shape;409;p44"/>
          <p:cNvSpPr txBox="1"/>
          <p:nvPr/>
        </p:nvSpPr>
        <p:spPr>
          <a:xfrm>
            <a:off x="5197929" y="1734125"/>
            <a:ext cx="136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Montserrat"/>
                <a:ea typeface="Montserrat"/>
                <a:cs typeface="Montserrat"/>
                <a:sym typeface="Montserrat"/>
              </a:rPr>
              <a:t>Noise sampled from Normal Distribution</a:t>
            </a:r>
            <a:endParaRPr sz="900">
              <a:solidFill>
                <a:schemeClr val="lt1"/>
              </a:solidFill>
              <a:latin typeface="Montserrat"/>
              <a:ea typeface="Montserrat"/>
              <a:cs typeface="Montserrat"/>
              <a:sym typeface="Montserrat"/>
            </a:endParaRPr>
          </a:p>
        </p:txBody>
      </p:sp>
      <p:pic>
        <p:nvPicPr>
          <p:cNvPr id="410" name="Google Shape;410;p44"/>
          <p:cNvPicPr preferRelativeResize="0"/>
          <p:nvPr/>
        </p:nvPicPr>
        <p:blipFill>
          <a:blip r:embed="rId6">
            <a:alphaModFix/>
          </a:blip>
          <a:stretch>
            <a:fillRect/>
          </a:stretch>
        </p:blipFill>
        <p:spPr>
          <a:xfrm>
            <a:off x="5398338" y="2235463"/>
            <a:ext cx="959975" cy="940381"/>
          </a:xfrm>
          <a:prstGeom prst="rect">
            <a:avLst/>
          </a:prstGeom>
          <a:noFill/>
          <a:ln>
            <a:noFill/>
          </a:ln>
        </p:spPr>
      </p:pic>
      <p:pic>
        <p:nvPicPr>
          <p:cNvPr id="411" name="Google Shape;411;p44"/>
          <p:cNvPicPr preferRelativeResize="0"/>
          <p:nvPr/>
        </p:nvPicPr>
        <p:blipFill>
          <a:blip r:embed="rId7">
            <a:alphaModFix/>
          </a:blip>
          <a:stretch>
            <a:fillRect/>
          </a:stretch>
        </p:blipFill>
        <p:spPr>
          <a:xfrm>
            <a:off x="7653513" y="2235450"/>
            <a:ext cx="1007650" cy="1012180"/>
          </a:xfrm>
          <a:prstGeom prst="rect">
            <a:avLst/>
          </a:prstGeom>
          <a:noFill/>
          <a:ln>
            <a:noFill/>
          </a:ln>
        </p:spPr>
      </p:pic>
      <p:sp>
        <p:nvSpPr>
          <p:cNvPr id="412" name="Google Shape;412;p44"/>
          <p:cNvSpPr txBox="1"/>
          <p:nvPr/>
        </p:nvSpPr>
        <p:spPr>
          <a:xfrm>
            <a:off x="6473738" y="3215463"/>
            <a:ext cx="1007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Over T timesteps</a:t>
            </a:r>
            <a:endParaRPr sz="1000">
              <a:solidFill>
                <a:schemeClr val="lt1"/>
              </a:solidFill>
              <a:latin typeface="Montserrat"/>
              <a:ea typeface="Montserrat"/>
              <a:cs typeface="Montserrat"/>
              <a:sym typeface="Montserrat"/>
            </a:endParaRPr>
          </a:p>
        </p:txBody>
      </p:sp>
      <p:cxnSp>
        <p:nvCxnSpPr>
          <p:cNvPr id="413" name="Google Shape;413;p44"/>
          <p:cNvCxnSpPr/>
          <p:nvPr/>
        </p:nvCxnSpPr>
        <p:spPr>
          <a:xfrm flipH="1">
            <a:off x="1887600" y="3934450"/>
            <a:ext cx="882000" cy="600"/>
          </a:xfrm>
          <a:prstGeom prst="curvedConnector3">
            <a:avLst>
              <a:gd fmla="val 50281" name="adj1"/>
            </a:avLst>
          </a:prstGeom>
          <a:noFill/>
          <a:ln cap="flat" cmpd="sng" w="19050">
            <a:solidFill>
              <a:schemeClr val="lt1"/>
            </a:solidFill>
            <a:prstDash val="solid"/>
            <a:round/>
            <a:headEnd len="med" w="med" type="none"/>
            <a:tailEnd len="med" w="med" type="none"/>
          </a:ln>
        </p:spPr>
      </p:cxnSp>
      <p:cxnSp>
        <p:nvCxnSpPr>
          <p:cNvPr id="414" name="Google Shape;414;p44"/>
          <p:cNvCxnSpPr/>
          <p:nvPr/>
        </p:nvCxnSpPr>
        <p:spPr>
          <a:xfrm flipH="1" rot="5400000">
            <a:off x="2534375" y="4169250"/>
            <a:ext cx="462900" cy="7500"/>
          </a:xfrm>
          <a:prstGeom prst="curvedConnector3">
            <a:avLst>
              <a:gd fmla="val 50000" name="adj1"/>
            </a:avLst>
          </a:prstGeom>
          <a:noFill/>
          <a:ln cap="flat" cmpd="sng" w="19050">
            <a:solidFill>
              <a:schemeClr val="lt1"/>
            </a:solidFill>
            <a:prstDash val="solid"/>
            <a:round/>
            <a:headEnd len="med" w="med" type="none"/>
            <a:tailEnd len="med" w="med" type="none"/>
          </a:ln>
        </p:spPr>
      </p:cxnSp>
      <p:cxnSp>
        <p:nvCxnSpPr>
          <p:cNvPr id="415" name="Google Shape;415;p44"/>
          <p:cNvCxnSpPr/>
          <p:nvPr/>
        </p:nvCxnSpPr>
        <p:spPr>
          <a:xfrm flipH="1" rot="5400000">
            <a:off x="1666475" y="4162150"/>
            <a:ext cx="462900" cy="7500"/>
          </a:xfrm>
          <a:prstGeom prst="curvedConnector3">
            <a:avLst>
              <a:gd fmla="val 50000" name="adj1"/>
            </a:avLst>
          </a:prstGeom>
          <a:noFill/>
          <a:ln cap="flat" cmpd="sng" w="19050">
            <a:solidFill>
              <a:schemeClr val="lt1"/>
            </a:solidFill>
            <a:prstDash val="solid"/>
            <a:round/>
            <a:headEnd len="med" w="med" type="stealth"/>
            <a:tailEnd len="med" w="med" type="none"/>
          </a:ln>
        </p:spPr>
      </p:cxnSp>
      <p:sp>
        <p:nvSpPr>
          <p:cNvPr id="416" name="Google Shape;416;p44"/>
          <p:cNvSpPr txBox="1"/>
          <p:nvPr/>
        </p:nvSpPr>
        <p:spPr>
          <a:xfrm>
            <a:off x="1824738" y="3486838"/>
            <a:ext cx="1007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Over T timesteps</a:t>
            </a:r>
            <a:endParaRPr sz="1000">
              <a:solidFill>
                <a:schemeClr val="lt1"/>
              </a:solidFill>
              <a:latin typeface="Montserrat"/>
              <a:ea typeface="Montserrat"/>
              <a:cs typeface="Montserrat"/>
              <a:sym typeface="Montserrat"/>
            </a:endParaRPr>
          </a:p>
        </p:txBody>
      </p:sp>
      <p:pic>
        <p:nvPicPr>
          <p:cNvPr id="417" name="Google Shape;417;p44"/>
          <p:cNvPicPr preferRelativeResize="0"/>
          <p:nvPr/>
        </p:nvPicPr>
        <p:blipFill rotWithShape="1">
          <a:blip r:embed="rId5">
            <a:alphaModFix/>
          </a:blip>
          <a:srcRect b="19414" l="0" r="0" t="7212"/>
          <a:stretch/>
        </p:blipFill>
        <p:spPr>
          <a:xfrm>
            <a:off x="2985625" y="1988650"/>
            <a:ext cx="1007650" cy="1007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1" name="Shape 421"/>
        <p:cNvGrpSpPr/>
        <p:nvPr/>
      </p:nvGrpSpPr>
      <p:grpSpPr>
        <a:xfrm>
          <a:off x="0" y="0"/>
          <a:ext cx="0" cy="0"/>
          <a:chOff x="0" y="0"/>
          <a:chExt cx="0" cy="0"/>
        </a:xfrm>
      </p:grpSpPr>
      <p:sp>
        <p:nvSpPr>
          <p:cNvPr id="422" name="Google Shape;42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Conditioning Diffusion Models</a:t>
            </a:r>
            <a:endParaRPr b="1">
              <a:solidFill>
                <a:srgbClr val="FFFFFF"/>
              </a:solidFill>
              <a:latin typeface="Montserrat"/>
              <a:ea typeface="Montserrat"/>
              <a:cs typeface="Montserrat"/>
              <a:sym typeface="Montserrat"/>
            </a:endParaRPr>
          </a:p>
        </p:txBody>
      </p:sp>
      <p:pic>
        <p:nvPicPr>
          <p:cNvPr id="423" name="Google Shape;423;p45"/>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424" name="Google Shape;424;p45"/>
          <p:cNvPicPr preferRelativeResize="0"/>
          <p:nvPr/>
        </p:nvPicPr>
        <p:blipFill>
          <a:blip r:embed="rId4">
            <a:alphaModFix/>
          </a:blip>
          <a:stretch>
            <a:fillRect/>
          </a:stretch>
        </p:blipFill>
        <p:spPr>
          <a:xfrm>
            <a:off x="1359038" y="1254825"/>
            <a:ext cx="6425924" cy="3197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8" name="Shape 428"/>
        <p:cNvGrpSpPr/>
        <p:nvPr/>
      </p:nvGrpSpPr>
      <p:grpSpPr>
        <a:xfrm>
          <a:off x="0" y="0"/>
          <a:ext cx="0" cy="0"/>
          <a:chOff x="0" y="0"/>
          <a:chExt cx="0" cy="0"/>
        </a:xfrm>
      </p:grpSpPr>
      <p:sp>
        <p:nvSpPr>
          <p:cNvPr id="429" name="Google Shape;42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Text-Conditioned </a:t>
            </a:r>
            <a:r>
              <a:rPr b="1" lang="en">
                <a:solidFill>
                  <a:srgbClr val="FFFFFF"/>
                </a:solidFill>
                <a:latin typeface="Montserrat"/>
                <a:ea typeface="Montserrat"/>
                <a:cs typeface="Montserrat"/>
                <a:sym typeface="Montserrat"/>
              </a:rPr>
              <a:t>Diffusion Models</a:t>
            </a:r>
            <a:endParaRPr b="1">
              <a:solidFill>
                <a:srgbClr val="FFFFFF"/>
              </a:solidFill>
              <a:latin typeface="Montserrat"/>
              <a:ea typeface="Montserrat"/>
              <a:cs typeface="Montserrat"/>
              <a:sym typeface="Montserrat"/>
            </a:endParaRPr>
          </a:p>
        </p:txBody>
      </p:sp>
      <p:pic>
        <p:nvPicPr>
          <p:cNvPr id="430" name="Google Shape;430;p46"/>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431" name="Google Shape;431;p46"/>
          <p:cNvSpPr txBox="1"/>
          <p:nvPr/>
        </p:nvSpPr>
        <p:spPr>
          <a:xfrm>
            <a:off x="311700" y="1152475"/>
            <a:ext cx="4377600" cy="37014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05000"/>
              </a:lnSpc>
              <a:spcBef>
                <a:spcPts val="0"/>
              </a:spcBef>
              <a:spcAft>
                <a:spcPts val="0"/>
              </a:spcAft>
              <a:buClr>
                <a:schemeClr val="lt1"/>
              </a:buClr>
              <a:buSzPct val="100000"/>
              <a:buFont typeface="Montserrat Medium"/>
              <a:buChar char="●"/>
            </a:pPr>
            <a:r>
              <a:rPr lang="en" sz="1800">
                <a:solidFill>
                  <a:schemeClr val="lt1"/>
                </a:solidFill>
                <a:latin typeface="Montserrat Medium"/>
                <a:ea typeface="Montserrat Medium"/>
                <a:cs typeface="Montserrat Medium"/>
                <a:sym typeface="Montserrat Medium"/>
              </a:rPr>
              <a:t>The text prompt is used to guide the model during the denoising step</a:t>
            </a:r>
            <a:endParaRPr sz="1800">
              <a:solidFill>
                <a:schemeClr val="lt1"/>
              </a:solidFill>
              <a:latin typeface="Montserrat Medium"/>
              <a:ea typeface="Montserrat Medium"/>
              <a:cs typeface="Montserrat Medium"/>
              <a:sym typeface="Montserrat Medium"/>
            </a:endParaRPr>
          </a:p>
          <a:p>
            <a:pPr indent="0" lvl="0" marL="457200" rtl="0" algn="l">
              <a:lnSpc>
                <a:spcPct val="105000"/>
              </a:lnSpc>
              <a:spcBef>
                <a:spcPts val="1200"/>
              </a:spcBef>
              <a:spcAft>
                <a:spcPts val="0"/>
              </a:spcAft>
              <a:buNone/>
            </a:pPr>
            <a:r>
              <a:t/>
            </a:r>
            <a:endParaRPr sz="1800">
              <a:solidFill>
                <a:schemeClr val="lt1"/>
              </a:solidFill>
              <a:latin typeface="Montserrat Medium"/>
              <a:ea typeface="Montserrat Medium"/>
              <a:cs typeface="Montserrat Medium"/>
              <a:sym typeface="Montserrat Medium"/>
            </a:endParaRPr>
          </a:p>
          <a:p>
            <a:pPr indent="-334327" lvl="0" marL="457200" rtl="0" algn="l">
              <a:lnSpc>
                <a:spcPct val="105000"/>
              </a:lnSpc>
              <a:spcBef>
                <a:spcPts val="1200"/>
              </a:spcBef>
              <a:spcAft>
                <a:spcPts val="0"/>
              </a:spcAft>
              <a:buClr>
                <a:schemeClr val="lt1"/>
              </a:buClr>
              <a:buSzPct val="100000"/>
              <a:buFont typeface="Montserrat Medium"/>
              <a:buChar char="●"/>
            </a:pPr>
            <a:r>
              <a:rPr lang="en" sz="1800">
                <a:solidFill>
                  <a:schemeClr val="lt1"/>
                </a:solidFill>
                <a:latin typeface="Montserrat Medium"/>
                <a:ea typeface="Montserrat Medium"/>
                <a:cs typeface="Montserrat Medium"/>
                <a:sym typeface="Montserrat Medium"/>
              </a:rPr>
              <a:t>Models like Stable Diffusion improve on this using other techniques:</a:t>
            </a:r>
            <a:endParaRPr sz="1800">
              <a:solidFill>
                <a:schemeClr val="lt1"/>
              </a:solidFill>
              <a:latin typeface="Montserrat Medium"/>
              <a:ea typeface="Montserrat Medium"/>
              <a:cs typeface="Montserrat Medium"/>
              <a:sym typeface="Montserrat Medium"/>
            </a:endParaRPr>
          </a:p>
          <a:p>
            <a:pPr indent="-334327" lvl="1" marL="914400" rtl="0" algn="l">
              <a:lnSpc>
                <a:spcPct val="105000"/>
              </a:lnSpc>
              <a:spcBef>
                <a:spcPts val="0"/>
              </a:spcBef>
              <a:spcAft>
                <a:spcPts val="0"/>
              </a:spcAft>
              <a:buClr>
                <a:schemeClr val="lt1"/>
              </a:buClr>
              <a:buSzPct val="112500"/>
              <a:buFont typeface="Montserrat Medium"/>
              <a:buChar char="○"/>
            </a:pPr>
            <a:r>
              <a:rPr lang="en" sz="1600">
                <a:solidFill>
                  <a:schemeClr val="lt1"/>
                </a:solidFill>
                <a:latin typeface="Montserrat Medium"/>
                <a:ea typeface="Montserrat Medium"/>
                <a:cs typeface="Montserrat Medium"/>
                <a:sym typeface="Montserrat Medium"/>
              </a:rPr>
              <a:t>Classifier-Free Guidance</a:t>
            </a:r>
            <a:endParaRPr sz="1600">
              <a:solidFill>
                <a:schemeClr val="lt1"/>
              </a:solidFill>
              <a:latin typeface="Montserrat Medium"/>
              <a:ea typeface="Montserrat Medium"/>
              <a:cs typeface="Montserrat Medium"/>
              <a:sym typeface="Montserrat Medium"/>
            </a:endParaRPr>
          </a:p>
          <a:p>
            <a:pPr indent="-334327" lvl="1" marL="914400" rtl="0" algn="l">
              <a:lnSpc>
                <a:spcPct val="105000"/>
              </a:lnSpc>
              <a:spcBef>
                <a:spcPts val="0"/>
              </a:spcBef>
              <a:spcAft>
                <a:spcPts val="0"/>
              </a:spcAft>
              <a:buClr>
                <a:schemeClr val="lt1"/>
              </a:buClr>
              <a:buSzPct val="112500"/>
              <a:buFont typeface="Montserrat Medium"/>
              <a:buChar char="○"/>
            </a:pPr>
            <a:r>
              <a:rPr lang="en" sz="1600">
                <a:solidFill>
                  <a:schemeClr val="lt1"/>
                </a:solidFill>
                <a:latin typeface="Montserrat Medium"/>
                <a:ea typeface="Montserrat Medium"/>
                <a:cs typeface="Montserrat Medium"/>
                <a:sym typeface="Montserrat Medium"/>
              </a:rPr>
              <a:t>Latent Space Representation</a:t>
            </a:r>
            <a:endParaRPr sz="1600">
              <a:solidFill>
                <a:schemeClr val="lt1"/>
              </a:solidFill>
              <a:latin typeface="Montserrat Medium"/>
              <a:ea typeface="Montserrat Medium"/>
              <a:cs typeface="Montserrat Medium"/>
              <a:sym typeface="Montserrat Medium"/>
            </a:endParaRPr>
          </a:p>
          <a:p>
            <a:pPr indent="0" lvl="0" marL="0" rtl="0" algn="l">
              <a:lnSpc>
                <a:spcPct val="105000"/>
              </a:lnSpc>
              <a:spcBef>
                <a:spcPts val="1200"/>
              </a:spcBef>
              <a:spcAft>
                <a:spcPts val="0"/>
              </a:spcAft>
              <a:buNone/>
            </a:pPr>
            <a:r>
              <a:t/>
            </a:r>
            <a:endParaRPr sz="1600">
              <a:solidFill>
                <a:schemeClr val="lt1"/>
              </a:solidFill>
              <a:latin typeface="Montserrat Medium"/>
              <a:ea typeface="Montserrat Medium"/>
              <a:cs typeface="Montserrat Medium"/>
              <a:sym typeface="Montserrat Medium"/>
            </a:endParaRPr>
          </a:p>
          <a:p>
            <a:pPr indent="-334327" lvl="0" marL="457200" rtl="0" algn="l">
              <a:lnSpc>
                <a:spcPct val="105000"/>
              </a:lnSpc>
              <a:spcBef>
                <a:spcPts val="1200"/>
              </a:spcBef>
              <a:spcAft>
                <a:spcPts val="0"/>
              </a:spcAft>
              <a:buClr>
                <a:schemeClr val="lt1"/>
              </a:buClr>
              <a:buSzPct val="90000"/>
              <a:buFont typeface="Montserrat Medium"/>
              <a:buChar char="●"/>
            </a:pPr>
            <a:r>
              <a:rPr lang="en" sz="2000">
                <a:solidFill>
                  <a:schemeClr val="lt1"/>
                </a:solidFill>
                <a:latin typeface="Montserrat Medium"/>
                <a:ea typeface="Montserrat Medium"/>
                <a:cs typeface="Montserrat Medium"/>
                <a:sym typeface="Montserrat Medium"/>
              </a:rPr>
              <a:t>Read More: </a:t>
            </a:r>
            <a:r>
              <a:rPr lang="en" sz="2000" u="sng">
                <a:solidFill>
                  <a:schemeClr val="accent5"/>
                </a:solidFill>
                <a:latin typeface="Montserrat Medium"/>
                <a:ea typeface="Montserrat Medium"/>
                <a:cs typeface="Montserrat Medium"/>
                <a:sym typeface="Montserrat Medium"/>
                <a:hlinkClick r:id="rId4">
                  <a:extLst>
                    <a:ext uri="{A12FA001-AC4F-418D-AE19-62706E023703}">
                      <ahyp:hlinkClr val="tx"/>
                    </a:ext>
                  </a:extLst>
                </a:hlinkClick>
              </a:rPr>
              <a:t>https://eugeneyan.com/writing/text-to-image/</a:t>
            </a:r>
            <a:r>
              <a:rPr lang="en" sz="2000">
                <a:solidFill>
                  <a:schemeClr val="lt1"/>
                </a:solidFill>
                <a:latin typeface="Montserrat Medium"/>
                <a:ea typeface="Montserrat Medium"/>
                <a:cs typeface="Montserrat Medium"/>
                <a:sym typeface="Montserrat Medium"/>
              </a:rPr>
              <a:t> </a:t>
            </a:r>
            <a:endParaRPr sz="1600">
              <a:solidFill>
                <a:schemeClr val="lt1"/>
              </a:solidFill>
              <a:latin typeface="Montserrat Medium"/>
              <a:ea typeface="Montserrat Medium"/>
              <a:cs typeface="Montserrat Medium"/>
              <a:sym typeface="Montserrat Medium"/>
            </a:endParaRPr>
          </a:p>
        </p:txBody>
      </p:sp>
      <p:pic>
        <p:nvPicPr>
          <p:cNvPr id="432" name="Google Shape;432;p46"/>
          <p:cNvPicPr preferRelativeResize="0"/>
          <p:nvPr/>
        </p:nvPicPr>
        <p:blipFill>
          <a:blip r:embed="rId5">
            <a:alphaModFix/>
          </a:blip>
          <a:stretch>
            <a:fillRect/>
          </a:stretch>
        </p:blipFill>
        <p:spPr>
          <a:xfrm>
            <a:off x="7786850" y="1383746"/>
            <a:ext cx="1045450" cy="1045429"/>
          </a:xfrm>
          <a:prstGeom prst="rect">
            <a:avLst/>
          </a:prstGeom>
          <a:noFill/>
          <a:ln>
            <a:noFill/>
          </a:ln>
        </p:spPr>
      </p:pic>
      <p:pic>
        <p:nvPicPr>
          <p:cNvPr id="433" name="Google Shape;433;p46"/>
          <p:cNvPicPr preferRelativeResize="0"/>
          <p:nvPr/>
        </p:nvPicPr>
        <p:blipFill>
          <a:blip r:embed="rId6">
            <a:alphaModFix/>
          </a:blip>
          <a:stretch>
            <a:fillRect/>
          </a:stretch>
        </p:blipFill>
        <p:spPr>
          <a:xfrm>
            <a:off x="5465144" y="1387011"/>
            <a:ext cx="1045457" cy="1038913"/>
          </a:xfrm>
          <a:prstGeom prst="rect">
            <a:avLst/>
          </a:prstGeom>
          <a:noFill/>
          <a:ln>
            <a:noFill/>
          </a:ln>
        </p:spPr>
      </p:pic>
      <p:sp>
        <p:nvSpPr>
          <p:cNvPr id="434" name="Google Shape;434;p46"/>
          <p:cNvSpPr txBox="1"/>
          <p:nvPr/>
        </p:nvSpPr>
        <p:spPr>
          <a:xfrm>
            <a:off x="5590500" y="1049063"/>
            <a:ext cx="324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Step 1: Forward Pass</a:t>
            </a:r>
            <a:endParaRPr sz="1200">
              <a:solidFill>
                <a:schemeClr val="lt1"/>
              </a:solidFill>
              <a:latin typeface="Montserrat"/>
              <a:ea typeface="Montserrat"/>
              <a:cs typeface="Montserrat"/>
              <a:sym typeface="Montserrat"/>
            </a:endParaRPr>
          </a:p>
        </p:txBody>
      </p:sp>
      <p:pic>
        <p:nvPicPr>
          <p:cNvPr id="435" name="Google Shape;435;p46"/>
          <p:cNvPicPr preferRelativeResize="0"/>
          <p:nvPr/>
        </p:nvPicPr>
        <p:blipFill>
          <a:blip r:embed="rId6">
            <a:alphaModFix/>
          </a:blip>
          <a:stretch>
            <a:fillRect/>
          </a:stretch>
        </p:blipFill>
        <p:spPr>
          <a:xfrm>
            <a:off x="5550633" y="2939449"/>
            <a:ext cx="959966" cy="953975"/>
          </a:xfrm>
          <a:prstGeom prst="rect">
            <a:avLst/>
          </a:prstGeom>
          <a:noFill/>
          <a:ln>
            <a:noFill/>
          </a:ln>
        </p:spPr>
      </p:pic>
      <p:sp>
        <p:nvSpPr>
          <p:cNvPr id="436" name="Google Shape;436;p46"/>
          <p:cNvSpPr txBox="1"/>
          <p:nvPr/>
        </p:nvSpPr>
        <p:spPr>
          <a:xfrm>
            <a:off x="5590500" y="2596938"/>
            <a:ext cx="324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Step 2: Denoising Process</a:t>
            </a:r>
            <a:endParaRPr sz="1200">
              <a:solidFill>
                <a:schemeClr val="lt1"/>
              </a:solidFill>
              <a:latin typeface="Montserrat"/>
              <a:ea typeface="Montserrat"/>
              <a:cs typeface="Montserrat"/>
              <a:sym typeface="Montserrat"/>
            </a:endParaRPr>
          </a:p>
        </p:txBody>
      </p:sp>
      <p:cxnSp>
        <p:nvCxnSpPr>
          <p:cNvPr id="437" name="Google Shape;437;p46"/>
          <p:cNvCxnSpPr>
            <a:stCxn id="433" idx="1"/>
            <a:endCxn id="435" idx="1"/>
          </p:cNvCxnSpPr>
          <p:nvPr/>
        </p:nvCxnSpPr>
        <p:spPr>
          <a:xfrm>
            <a:off x="5465144" y="1906467"/>
            <a:ext cx="85500" cy="1509900"/>
          </a:xfrm>
          <a:prstGeom prst="curvedConnector3">
            <a:avLst>
              <a:gd fmla="val -278509" name="adj1"/>
            </a:avLst>
          </a:prstGeom>
          <a:noFill/>
          <a:ln cap="flat" cmpd="sng" w="28575">
            <a:solidFill>
              <a:schemeClr val="lt1"/>
            </a:solidFill>
            <a:prstDash val="solid"/>
            <a:round/>
            <a:headEnd len="med" w="med" type="none"/>
            <a:tailEnd len="med" w="med" type="triangle"/>
          </a:ln>
        </p:spPr>
      </p:cxnSp>
      <p:pic>
        <p:nvPicPr>
          <p:cNvPr id="438" name="Google Shape;438;p46"/>
          <p:cNvPicPr preferRelativeResize="0"/>
          <p:nvPr/>
        </p:nvPicPr>
        <p:blipFill rotWithShape="1">
          <a:blip r:embed="rId7">
            <a:alphaModFix/>
          </a:blip>
          <a:srcRect b="19414" l="0" r="0" t="7212"/>
          <a:stretch/>
        </p:blipFill>
        <p:spPr>
          <a:xfrm>
            <a:off x="7805750" y="2912625"/>
            <a:ext cx="1007650" cy="1007650"/>
          </a:xfrm>
          <a:prstGeom prst="rect">
            <a:avLst/>
          </a:prstGeom>
          <a:noFill/>
          <a:ln>
            <a:noFill/>
          </a:ln>
        </p:spPr>
      </p:pic>
      <p:cxnSp>
        <p:nvCxnSpPr>
          <p:cNvPr id="439" name="Google Shape;439;p46"/>
          <p:cNvCxnSpPr>
            <a:endCxn id="438" idx="1"/>
          </p:cNvCxnSpPr>
          <p:nvPr/>
        </p:nvCxnSpPr>
        <p:spPr>
          <a:xfrm flipH="1" rot="10800000">
            <a:off x="7371950" y="3416450"/>
            <a:ext cx="433800" cy="6600"/>
          </a:xfrm>
          <a:prstGeom prst="straightConnector1">
            <a:avLst/>
          </a:prstGeom>
          <a:noFill/>
          <a:ln cap="flat" cmpd="sng" w="19050">
            <a:solidFill>
              <a:schemeClr val="lt1"/>
            </a:solidFill>
            <a:prstDash val="solid"/>
            <a:round/>
            <a:headEnd len="med" w="med" type="none"/>
            <a:tailEnd len="med" w="med" type="triangle"/>
          </a:ln>
        </p:spPr>
      </p:cxnSp>
      <p:cxnSp>
        <p:nvCxnSpPr>
          <p:cNvPr id="440" name="Google Shape;440;p46"/>
          <p:cNvCxnSpPr>
            <a:stCxn id="435" idx="3"/>
            <a:endCxn id="441" idx="2"/>
          </p:cNvCxnSpPr>
          <p:nvPr/>
        </p:nvCxnSpPr>
        <p:spPr>
          <a:xfrm>
            <a:off x="6510600" y="3416437"/>
            <a:ext cx="377100" cy="0"/>
          </a:xfrm>
          <a:prstGeom prst="straightConnector1">
            <a:avLst/>
          </a:prstGeom>
          <a:noFill/>
          <a:ln cap="flat" cmpd="sng" w="19050">
            <a:solidFill>
              <a:schemeClr val="lt1"/>
            </a:solidFill>
            <a:prstDash val="solid"/>
            <a:round/>
            <a:headEnd len="med" w="med" type="none"/>
            <a:tailEnd len="med" w="med" type="triangle"/>
          </a:ln>
        </p:spPr>
      </p:cxnSp>
      <p:cxnSp>
        <p:nvCxnSpPr>
          <p:cNvPr id="442" name="Google Shape;442;p46"/>
          <p:cNvCxnSpPr>
            <a:stCxn id="432" idx="1"/>
          </p:cNvCxnSpPr>
          <p:nvPr/>
        </p:nvCxnSpPr>
        <p:spPr>
          <a:xfrm flipH="1">
            <a:off x="6508850" y="1906461"/>
            <a:ext cx="1278000" cy="12000"/>
          </a:xfrm>
          <a:prstGeom prst="straightConnector1">
            <a:avLst/>
          </a:prstGeom>
          <a:noFill/>
          <a:ln cap="flat" cmpd="sng" w="19050">
            <a:solidFill>
              <a:schemeClr val="lt1"/>
            </a:solidFill>
            <a:prstDash val="solid"/>
            <a:round/>
            <a:headEnd len="med" w="med" type="none"/>
            <a:tailEnd len="med" w="med" type="triangle"/>
          </a:ln>
        </p:spPr>
      </p:cxnSp>
      <p:sp>
        <p:nvSpPr>
          <p:cNvPr id="443" name="Google Shape;443;p46"/>
          <p:cNvSpPr/>
          <p:nvPr/>
        </p:nvSpPr>
        <p:spPr>
          <a:xfrm rot="-5400000">
            <a:off x="6998575" y="3295370"/>
            <a:ext cx="504600" cy="242100"/>
          </a:xfrm>
          <a:prstGeom prst="trapezoid">
            <a:avLst>
              <a:gd fmla="val 25000" name="adj"/>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endParaRPr>
          </a:p>
        </p:txBody>
      </p:sp>
      <p:sp>
        <p:nvSpPr>
          <p:cNvPr id="441" name="Google Shape;441;p46"/>
          <p:cNvSpPr/>
          <p:nvPr/>
        </p:nvSpPr>
        <p:spPr>
          <a:xfrm rot="5400000">
            <a:off x="6756475" y="3295370"/>
            <a:ext cx="504600" cy="242100"/>
          </a:xfrm>
          <a:prstGeom prst="trapezoid">
            <a:avLst>
              <a:gd fmla="val 25000" name="adj"/>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endParaRPr>
          </a:p>
        </p:txBody>
      </p:sp>
      <p:sp>
        <p:nvSpPr>
          <p:cNvPr id="444" name="Google Shape;444;p46"/>
          <p:cNvSpPr txBox="1"/>
          <p:nvPr/>
        </p:nvSpPr>
        <p:spPr>
          <a:xfrm>
            <a:off x="4938550" y="4144825"/>
            <a:ext cx="1045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“A Brown Terrier”</a:t>
            </a:r>
            <a:endParaRPr sz="1200">
              <a:solidFill>
                <a:schemeClr val="lt1"/>
              </a:solidFill>
              <a:latin typeface="Montserrat"/>
              <a:ea typeface="Montserrat"/>
              <a:cs typeface="Montserrat"/>
              <a:sym typeface="Montserrat"/>
            </a:endParaRPr>
          </a:p>
        </p:txBody>
      </p:sp>
      <p:sp>
        <p:nvSpPr>
          <p:cNvPr id="445" name="Google Shape;445;p46"/>
          <p:cNvSpPr/>
          <p:nvPr/>
        </p:nvSpPr>
        <p:spPr>
          <a:xfrm rot="5400000">
            <a:off x="6219350" y="4300820"/>
            <a:ext cx="504600" cy="242100"/>
          </a:xfrm>
          <a:prstGeom prst="trapezoid">
            <a:avLst>
              <a:gd fmla="val 25000" name="adj"/>
            </a:avLst>
          </a:prstGeom>
          <a:solidFill>
            <a:srgbClr val="B6D7A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endParaRPr>
          </a:p>
        </p:txBody>
      </p:sp>
      <p:cxnSp>
        <p:nvCxnSpPr>
          <p:cNvPr id="446" name="Google Shape;446;p46"/>
          <p:cNvCxnSpPr>
            <a:stCxn id="444" idx="3"/>
            <a:endCxn id="445" idx="2"/>
          </p:cNvCxnSpPr>
          <p:nvPr/>
        </p:nvCxnSpPr>
        <p:spPr>
          <a:xfrm>
            <a:off x="5984050" y="4421875"/>
            <a:ext cx="366600" cy="0"/>
          </a:xfrm>
          <a:prstGeom prst="straightConnector1">
            <a:avLst/>
          </a:prstGeom>
          <a:noFill/>
          <a:ln cap="flat" cmpd="sng" w="19050">
            <a:solidFill>
              <a:schemeClr val="lt1"/>
            </a:solidFill>
            <a:prstDash val="solid"/>
            <a:round/>
            <a:headEnd len="med" w="med" type="none"/>
            <a:tailEnd len="med" w="med" type="triangle"/>
          </a:ln>
        </p:spPr>
      </p:cxnSp>
      <p:cxnSp>
        <p:nvCxnSpPr>
          <p:cNvPr id="447" name="Google Shape;447;p46"/>
          <p:cNvCxnSpPr>
            <a:stCxn id="445" idx="0"/>
            <a:endCxn id="441" idx="3"/>
          </p:cNvCxnSpPr>
          <p:nvPr/>
        </p:nvCxnSpPr>
        <p:spPr>
          <a:xfrm flipH="1" rot="10800000">
            <a:off x="6592700" y="3638570"/>
            <a:ext cx="416100" cy="783300"/>
          </a:xfrm>
          <a:prstGeom prst="bentConnector2">
            <a:avLst/>
          </a:prstGeom>
          <a:noFill/>
          <a:ln cap="flat" cmpd="sng" w="19050">
            <a:solidFill>
              <a:schemeClr val="lt1"/>
            </a:solidFill>
            <a:prstDash val="solid"/>
            <a:round/>
            <a:headEnd len="med" w="med" type="none"/>
            <a:tailEnd len="med" w="med" type="triangle"/>
          </a:ln>
        </p:spPr>
      </p:cxnSp>
      <p:sp>
        <p:nvSpPr>
          <p:cNvPr id="448" name="Google Shape;448;p46"/>
          <p:cNvSpPr txBox="1"/>
          <p:nvPr/>
        </p:nvSpPr>
        <p:spPr>
          <a:xfrm>
            <a:off x="6022100" y="4674175"/>
            <a:ext cx="89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Montserrat"/>
                <a:ea typeface="Montserrat"/>
                <a:cs typeface="Montserrat"/>
                <a:sym typeface="Montserrat"/>
              </a:rPr>
              <a:t>Text Encoder</a:t>
            </a:r>
            <a:endParaRPr sz="9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2" name="Shape 452"/>
        <p:cNvGrpSpPr/>
        <p:nvPr/>
      </p:nvGrpSpPr>
      <p:grpSpPr>
        <a:xfrm>
          <a:off x="0" y="0"/>
          <a:ext cx="0" cy="0"/>
          <a:chOff x="0" y="0"/>
          <a:chExt cx="0" cy="0"/>
        </a:xfrm>
      </p:grpSpPr>
      <p:sp>
        <p:nvSpPr>
          <p:cNvPr id="453" name="Google Shape;45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Low-Rank Adaption (LoRA)</a:t>
            </a:r>
            <a:endParaRPr b="1">
              <a:solidFill>
                <a:srgbClr val="FFFFFF"/>
              </a:solidFill>
              <a:latin typeface="Montserrat"/>
              <a:ea typeface="Montserrat"/>
              <a:cs typeface="Montserrat"/>
              <a:sym typeface="Montserrat"/>
            </a:endParaRPr>
          </a:p>
        </p:txBody>
      </p:sp>
      <p:pic>
        <p:nvPicPr>
          <p:cNvPr id="454" name="Google Shape;454;p47"/>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455" name="Google Shape;455;p47"/>
          <p:cNvPicPr preferRelativeResize="0"/>
          <p:nvPr/>
        </p:nvPicPr>
        <p:blipFill>
          <a:blip r:embed="rId4">
            <a:alphaModFix/>
          </a:blip>
          <a:stretch>
            <a:fillRect/>
          </a:stretch>
        </p:blipFill>
        <p:spPr>
          <a:xfrm>
            <a:off x="5087113" y="1532925"/>
            <a:ext cx="3572375" cy="2940475"/>
          </a:xfrm>
          <a:prstGeom prst="rect">
            <a:avLst/>
          </a:prstGeom>
          <a:noFill/>
          <a:ln>
            <a:noFill/>
          </a:ln>
        </p:spPr>
      </p:pic>
      <p:sp>
        <p:nvSpPr>
          <p:cNvPr id="456" name="Google Shape;456;p47"/>
          <p:cNvSpPr txBox="1"/>
          <p:nvPr/>
        </p:nvSpPr>
        <p:spPr>
          <a:xfrm>
            <a:off x="311700" y="1152475"/>
            <a:ext cx="4377600" cy="37014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05000"/>
              </a:lnSpc>
              <a:spcBef>
                <a:spcPts val="0"/>
              </a:spcBef>
              <a:spcAft>
                <a:spcPts val="0"/>
              </a:spcAft>
              <a:buClr>
                <a:schemeClr val="lt1"/>
              </a:buClr>
              <a:buSzPct val="100000"/>
              <a:buFont typeface="Montserrat Medium"/>
              <a:buChar char="●"/>
            </a:pPr>
            <a:r>
              <a:rPr lang="en" sz="1800">
                <a:solidFill>
                  <a:schemeClr val="lt1"/>
                </a:solidFill>
                <a:latin typeface="Montserrat Medium"/>
                <a:ea typeface="Montserrat Medium"/>
                <a:cs typeface="Montserrat Medium"/>
                <a:sym typeface="Montserrat Medium"/>
              </a:rPr>
              <a:t>Parameter-efficient fine-tuning technique (PEFT)</a:t>
            </a:r>
            <a:endParaRPr sz="1800">
              <a:solidFill>
                <a:schemeClr val="lt1"/>
              </a:solidFill>
              <a:latin typeface="Montserrat Medium"/>
              <a:ea typeface="Montserrat Medium"/>
              <a:cs typeface="Montserrat Medium"/>
              <a:sym typeface="Montserrat Medium"/>
            </a:endParaRPr>
          </a:p>
          <a:p>
            <a:pPr indent="0" lvl="0" marL="457200" rtl="0" algn="l">
              <a:lnSpc>
                <a:spcPct val="105000"/>
              </a:lnSpc>
              <a:spcBef>
                <a:spcPts val="1200"/>
              </a:spcBef>
              <a:spcAft>
                <a:spcPts val="0"/>
              </a:spcAft>
              <a:buNone/>
            </a:pPr>
            <a:r>
              <a:t/>
            </a:r>
            <a:endParaRPr sz="1800">
              <a:solidFill>
                <a:schemeClr val="lt1"/>
              </a:solidFill>
              <a:latin typeface="Montserrat Medium"/>
              <a:ea typeface="Montserrat Medium"/>
              <a:cs typeface="Montserrat Medium"/>
              <a:sym typeface="Montserrat Medium"/>
            </a:endParaRPr>
          </a:p>
          <a:p>
            <a:pPr indent="-334327" lvl="0" marL="457200" rtl="0" algn="l">
              <a:lnSpc>
                <a:spcPct val="105000"/>
              </a:lnSpc>
              <a:spcBef>
                <a:spcPts val="1200"/>
              </a:spcBef>
              <a:spcAft>
                <a:spcPts val="0"/>
              </a:spcAft>
              <a:buClr>
                <a:schemeClr val="lt1"/>
              </a:buClr>
              <a:buSzPct val="100000"/>
              <a:buFont typeface="Montserrat Medium"/>
              <a:buChar char="●"/>
            </a:pPr>
            <a:r>
              <a:rPr lang="en" sz="1800">
                <a:solidFill>
                  <a:schemeClr val="lt1"/>
                </a:solidFill>
                <a:latin typeface="Montserrat Medium"/>
                <a:ea typeface="Montserrat Medium"/>
                <a:cs typeface="Montserrat Medium"/>
                <a:sym typeface="Montserrat Medium"/>
              </a:rPr>
              <a:t>Training models can be costly and take considerable time</a:t>
            </a:r>
            <a:endParaRPr sz="1800">
              <a:solidFill>
                <a:schemeClr val="lt1"/>
              </a:solidFill>
              <a:latin typeface="Montserrat Medium"/>
              <a:ea typeface="Montserrat Medium"/>
              <a:cs typeface="Montserrat Medium"/>
              <a:sym typeface="Montserrat Medium"/>
            </a:endParaRPr>
          </a:p>
          <a:p>
            <a:pPr indent="0" lvl="0" marL="457200" rtl="0" algn="l">
              <a:lnSpc>
                <a:spcPct val="105000"/>
              </a:lnSpc>
              <a:spcBef>
                <a:spcPts val="1200"/>
              </a:spcBef>
              <a:spcAft>
                <a:spcPts val="0"/>
              </a:spcAft>
              <a:buNone/>
            </a:pPr>
            <a:r>
              <a:t/>
            </a:r>
            <a:endParaRPr sz="1800">
              <a:solidFill>
                <a:schemeClr val="lt1"/>
              </a:solidFill>
              <a:latin typeface="Montserrat Medium"/>
              <a:ea typeface="Montserrat Medium"/>
              <a:cs typeface="Montserrat Medium"/>
              <a:sym typeface="Montserrat Medium"/>
            </a:endParaRPr>
          </a:p>
          <a:p>
            <a:pPr indent="-334327" lvl="0" marL="457200" rtl="0" algn="l">
              <a:lnSpc>
                <a:spcPct val="105000"/>
              </a:lnSpc>
              <a:spcBef>
                <a:spcPts val="1200"/>
              </a:spcBef>
              <a:spcAft>
                <a:spcPts val="0"/>
              </a:spcAft>
              <a:buClr>
                <a:schemeClr val="lt1"/>
              </a:buClr>
              <a:buSzPct val="100000"/>
              <a:buFont typeface="Montserrat Medium"/>
              <a:buChar char="●"/>
            </a:pPr>
            <a:r>
              <a:rPr lang="en" sz="1800">
                <a:solidFill>
                  <a:schemeClr val="lt1"/>
                </a:solidFill>
                <a:latin typeface="Montserrat Medium"/>
                <a:ea typeface="Montserrat Medium"/>
                <a:cs typeface="Montserrat Medium"/>
                <a:sym typeface="Montserrat Medium"/>
              </a:rPr>
              <a:t>Pretrained weights (</a:t>
            </a:r>
            <a:r>
              <a:rPr lang="en" sz="1800">
                <a:solidFill>
                  <a:srgbClr val="4A86E8"/>
                </a:solidFill>
                <a:latin typeface="Montserrat Medium"/>
                <a:ea typeface="Montserrat Medium"/>
                <a:cs typeface="Montserrat Medium"/>
                <a:sym typeface="Montserrat Medium"/>
              </a:rPr>
              <a:t>the blue part</a:t>
            </a:r>
            <a:r>
              <a:rPr lang="en" sz="1800">
                <a:solidFill>
                  <a:schemeClr val="lt1"/>
                </a:solidFill>
                <a:latin typeface="Montserrat Medium"/>
                <a:ea typeface="Montserrat Medium"/>
                <a:cs typeface="Montserrat Medium"/>
                <a:sym typeface="Montserrat Medium"/>
              </a:rPr>
              <a:t>) are frozen; only train A and B (</a:t>
            </a:r>
            <a:r>
              <a:rPr lang="en" sz="1800">
                <a:solidFill>
                  <a:srgbClr val="E06666"/>
                </a:solidFill>
                <a:latin typeface="Montserrat Medium"/>
                <a:ea typeface="Montserrat Medium"/>
                <a:cs typeface="Montserrat Medium"/>
                <a:sym typeface="Montserrat Medium"/>
              </a:rPr>
              <a:t>the red parts</a:t>
            </a:r>
            <a:r>
              <a:rPr lang="en" sz="1800">
                <a:solidFill>
                  <a:schemeClr val="lt1"/>
                </a:solidFill>
                <a:latin typeface="Montserrat Medium"/>
                <a:ea typeface="Montserrat Medium"/>
                <a:cs typeface="Montserrat Medium"/>
                <a:sym typeface="Montserrat Medium"/>
              </a:rPr>
              <a:t>)</a:t>
            </a:r>
            <a:endParaRPr sz="1800">
              <a:solidFill>
                <a:schemeClr val="lt1"/>
              </a:solidFill>
              <a:latin typeface="Montserrat Medium"/>
              <a:ea typeface="Montserrat Medium"/>
              <a:cs typeface="Montserrat Medium"/>
              <a:sym typeface="Montserrat Medium"/>
            </a:endParaRPr>
          </a:p>
          <a:p>
            <a:pPr indent="0" lvl="0" marL="457200" rtl="0" algn="l">
              <a:lnSpc>
                <a:spcPct val="105000"/>
              </a:lnSpc>
              <a:spcBef>
                <a:spcPts val="1200"/>
              </a:spcBef>
              <a:spcAft>
                <a:spcPts val="0"/>
              </a:spcAft>
              <a:buNone/>
            </a:pPr>
            <a:r>
              <a:t/>
            </a:r>
            <a:endParaRPr sz="1800">
              <a:solidFill>
                <a:schemeClr val="lt1"/>
              </a:solidFill>
              <a:latin typeface="Montserrat Medium"/>
              <a:ea typeface="Montserrat Medium"/>
              <a:cs typeface="Montserrat Medium"/>
              <a:sym typeface="Montserrat Medium"/>
            </a:endParaRPr>
          </a:p>
          <a:p>
            <a:pPr indent="-334327" lvl="0" marL="457200" rtl="0" algn="l">
              <a:lnSpc>
                <a:spcPct val="105000"/>
              </a:lnSpc>
              <a:spcBef>
                <a:spcPts val="1200"/>
              </a:spcBef>
              <a:spcAft>
                <a:spcPts val="0"/>
              </a:spcAft>
              <a:buClr>
                <a:schemeClr val="lt1"/>
              </a:buClr>
              <a:buSzPct val="100000"/>
              <a:buFont typeface="Montserrat Medium"/>
              <a:buChar char="●"/>
            </a:pPr>
            <a:r>
              <a:rPr lang="en" sz="1800">
                <a:solidFill>
                  <a:schemeClr val="lt1"/>
                </a:solidFill>
                <a:latin typeface="Montserrat Medium"/>
                <a:ea typeface="Montserrat Medium"/>
                <a:cs typeface="Montserrat Medium"/>
                <a:sym typeface="Montserrat Medium"/>
              </a:rPr>
              <a:t>LoRA for Hugging Face Diffusers: </a:t>
            </a:r>
            <a:r>
              <a:rPr lang="en" sz="1800" u="sng">
                <a:solidFill>
                  <a:schemeClr val="hlink"/>
                </a:solidFill>
                <a:latin typeface="Montserrat Medium"/>
                <a:ea typeface="Montserrat Medium"/>
                <a:cs typeface="Montserrat Medium"/>
                <a:sym typeface="Montserrat Medium"/>
                <a:hlinkClick r:id="rId5"/>
              </a:rPr>
              <a:t>https://huggingface.co/blog/lora</a:t>
            </a:r>
            <a:r>
              <a:rPr lang="en" sz="1800">
                <a:solidFill>
                  <a:schemeClr val="lt1"/>
                </a:solidFill>
                <a:latin typeface="Montserrat Medium"/>
                <a:ea typeface="Montserrat Medium"/>
                <a:cs typeface="Montserrat Medium"/>
                <a:sym typeface="Montserrat Medium"/>
              </a:rPr>
              <a:t> </a:t>
            </a:r>
            <a:endParaRPr sz="1800">
              <a:solidFill>
                <a:schemeClr val="lt1"/>
              </a:solidFill>
              <a:latin typeface="Montserrat Medium"/>
              <a:ea typeface="Montserrat Medium"/>
              <a:cs typeface="Montserrat Medium"/>
              <a:sym typeface="Montserrat Medium"/>
            </a:endParaRPr>
          </a:p>
        </p:txBody>
      </p:sp>
      <p:sp>
        <p:nvSpPr>
          <p:cNvPr id="457" name="Google Shape;457;p47"/>
          <p:cNvSpPr txBox="1"/>
          <p:nvPr/>
        </p:nvSpPr>
        <p:spPr>
          <a:xfrm>
            <a:off x="5305650" y="4473400"/>
            <a:ext cx="3135300" cy="4425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5000"/>
              </a:lnSpc>
              <a:spcBef>
                <a:spcPts val="0"/>
              </a:spcBef>
              <a:spcAft>
                <a:spcPts val="1200"/>
              </a:spcAft>
              <a:buNone/>
            </a:pPr>
            <a:r>
              <a:rPr lang="en" sz="1800">
                <a:solidFill>
                  <a:schemeClr val="lt1"/>
                </a:solidFill>
                <a:latin typeface="Montserrat Medium"/>
                <a:ea typeface="Montserrat Medium"/>
                <a:cs typeface="Montserrat Medium"/>
                <a:sym typeface="Montserrat Medium"/>
              </a:rPr>
              <a:t>Single Attention Layer</a:t>
            </a:r>
            <a:endParaRPr sz="18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1" name="Shape 461"/>
        <p:cNvGrpSpPr/>
        <p:nvPr/>
      </p:nvGrpSpPr>
      <p:grpSpPr>
        <a:xfrm>
          <a:off x="0" y="0"/>
          <a:ext cx="0" cy="0"/>
          <a:chOff x="0" y="0"/>
          <a:chExt cx="0" cy="0"/>
        </a:xfrm>
      </p:grpSpPr>
      <p:sp>
        <p:nvSpPr>
          <p:cNvPr id="462" name="Google Shape;462;p48"/>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rgbClr val="FFFFFF"/>
                </a:solidFill>
                <a:latin typeface="Montserrat"/>
                <a:ea typeface="Montserrat"/>
                <a:cs typeface="Montserrat"/>
                <a:sym typeface="Montserrat"/>
              </a:rPr>
              <a:t>Questions?</a:t>
            </a:r>
            <a:endParaRPr b="1" sz="3020">
              <a:solidFill>
                <a:srgbClr val="FFFFFF"/>
              </a:solidFill>
              <a:latin typeface="Montserrat"/>
              <a:ea typeface="Montserrat"/>
              <a:cs typeface="Montserrat"/>
              <a:sym typeface="Montserrat"/>
            </a:endParaRPr>
          </a:p>
        </p:txBody>
      </p:sp>
      <p:pic>
        <p:nvPicPr>
          <p:cNvPr id="463" name="Google Shape;463;p48"/>
          <p:cNvPicPr preferRelativeResize="0"/>
          <p:nvPr/>
        </p:nvPicPr>
        <p:blipFill>
          <a:blip r:embed="rId3">
            <a:alphaModFix/>
          </a:blip>
          <a:stretch>
            <a:fillRect/>
          </a:stretch>
        </p:blipFill>
        <p:spPr>
          <a:xfrm>
            <a:off x="8226875" y="0"/>
            <a:ext cx="917125" cy="917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7" name="Shape 467"/>
        <p:cNvGrpSpPr/>
        <p:nvPr/>
      </p:nvGrpSpPr>
      <p:grpSpPr>
        <a:xfrm>
          <a:off x="0" y="0"/>
          <a:ext cx="0" cy="0"/>
          <a:chOff x="0" y="0"/>
          <a:chExt cx="0" cy="0"/>
        </a:xfrm>
      </p:grpSpPr>
      <p:pic>
        <p:nvPicPr>
          <p:cNvPr id="468" name="Google Shape;468;p49"/>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469" name="Google Shape;469;p49"/>
          <p:cNvSpPr txBox="1"/>
          <p:nvPr>
            <p:ph type="title"/>
          </p:nvPr>
        </p:nvSpPr>
        <p:spPr>
          <a:xfrm>
            <a:off x="311700" y="2220300"/>
            <a:ext cx="8520600" cy="7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520">
                <a:solidFill>
                  <a:srgbClr val="FFFFFF"/>
                </a:solidFill>
                <a:latin typeface="Montserrat"/>
                <a:ea typeface="Montserrat"/>
                <a:cs typeface="Montserrat"/>
                <a:sym typeface="Montserrat"/>
              </a:rPr>
              <a:t>Mentimeter Quiz!</a:t>
            </a:r>
            <a:endParaRPr b="1" sz="3520">
              <a:solidFill>
                <a:srgbClr val="FFFFFF"/>
              </a:solidFill>
              <a:latin typeface="Montserrat"/>
              <a:ea typeface="Montserrat"/>
              <a:cs typeface="Montserrat"/>
              <a:sym typeface="Montserrat"/>
            </a:endParaRPr>
          </a:p>
        </p:txBody>
      </p:sp>
      <p:grpSp>
        <p:nvGrpSpPr>
          <p:cNvPr id="470" name="Google Shape;470;p49"/>
          <p:cNvGrpSpPr/>
          <p:nvPr/>
        </p:nvGrpSpPr>
        <p:grpSpPr>
          <a:xfrm>
            <a:off x="922950" y="2882975"/>
            <a:ext cx="7298100" cy="1170000"/>
            <a:chOff x="922950" y="2279250"/>
            <a:chExt cx="7298100" cy="1170000"/>
          </a:xfrm>
        </p:grpSpPr>
        <p:sp>
          <p:nvSpPr>
            <p:cNvPr id="471" name="Google Shape;471;p49"/>
            <p:cNvSpPr txBox="1"/>
            <p:nvPr/>
          </p:nvSpPr>
          <p:spPr>
            <a:xfrm>
              <a:off x="922950" y="2279250"/>
              <a:ext cx="7298100" cy="5850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0"/>
                </a:spcAft>
                <a:buNone/>
              </a:pPr>
              <a:r>
                <a:rPr lang="en" sz="2600">
                  <a:solidFill>
                    <a:schemeClr val="lt1"/>
                  </a:solidFill>
                  <a:latin typeface="Montserrat Medium"/>
                  <a:ea typeface="Montserrat Medium"/>
                  <a:cs typeface="Montserrat Medium"/>
                  <a:sym typeface="Montserrat Medium"/>
                </a:rPr>
                <a:t>Join at</a:t>
              </a:r>
              <a:r>
                <a:rPr b="1" lang="en" sz="2600">
                  <a:solidFill>
                    <a:schemeClr val="lt1"/>
                  </a:solidFill>
                  <a:latin typeface="Montserrat"/>
                  <a:ea typeface="Montserrat"/>
                  <a:cs typeface="Montserrat"/>
                  <a:sym typeface="Montserrat"/>
                </a:rPr>
                <a:t> menti.com </a:t>
              </a:r>
              <a:r>
                <a:rPr lang="en" sz="2600">
                  <a:solidFill>
                    <a:schemeClr val="lt1"/>
                  </a:solidFill>
                  <a:latin typeface="Montserrat Medium"/>
                  <a:ea typeface="Montserrat Medium"/>
                  <a:cs typeface="Montserrat Medium"/>
                  <a:sym typeface="Montserrat Medium"/>
                </a:rPr>
                <a:t>and use</a:t>
              </a:r>
              <a:r>
                <a:rPr b="1" lang="en" sz="2600">
                  <a:solidFill>
                    <a:schemeClr val="lt1"/>
                  </a:solidFill>
                  <a:latin typeface="Montserrat"/>
                  <a:ea typeface="Montserrat"/>
                  <a:cs typeface="Montserrat"/>
                  <a:sym typeface="Montserrat"/>
                </a:rPr>
                <a:t> </a:t>
              </a:r>
              <a:endParaRPr b="1" sz="2600">
                <a:solidFill>
                  <a:schemeClr val="lt1"/>
                </a:solidFill>
                <a:latin typeface="Montserrat"/>
                <a:ea typeface="Montserrat"/>
                <a:cs typeface="Montserrat"/>
                <a:sym typeface="Montserrat"/>
              </a:endParaRPr>
            </a:p>
          </p:txBody>
        </p:sp>
        <p:sp>
          <p:nvSpPr>
            <p:cNvPr id="472" name="Google Shape;472;p49"/>
            <p:cNvSpPr txBox="1"/>
            <p:nvPr/>
          </p:nvSpPr>
          <p:spPr>
            <a:xfrm>
              <a:off x="922950" y="2864250"/>
              <a:ext cx="7298100" cy="585000"/>
            </a:xfrm>
            <a:prstGeom prst="rect">
              <a:avLst/>
            </a:prstGeom>
            <a:noFill/>
            <a:ln>
              <a:noFill/>
            </a:ln>
          </p:spPr>
          <p:txBody>
            <a:bodyPr anchorCtr="0" anchor="t" bIns="91425" lIns="91425" spcFirstLastPara="1" rIns="91425" wrap="square" tIns="91425">
              <a:spAutoFit/>
            </a:bodyPr>
            <a:lstStyle/>
            <a:p>
              <a:pPr indent="0" lvl="0" marL="0" rtl="0" algn="ctr">
                <a:lnSpc>
                  <a:spcPct val="105000"/>
                </a:lnSpc>
                <a:spcBef>
                  <a:spcPts val="0"/>
                </a:spcBef>
                <a:spcAft>
                  <a:spcPts val="0"/>
                </a:spcAft>
                <a:buNone/>
              </a:pPr>
              <a:r>
                <a:rPr b="1" lang="en" sz="2600">
                  <a:solidFill>
                    <a:schemeClr val="lt1"/>
                  </a:solidFill>
                  <a:latin typeface="Montserrat"/>
                  <a:ea typeface="Montserrat"/>
                  <a:cs typeface="Montserrat"/>
                  <a:sym typeface="Montserrat"/>
                </a:rPr>
                <a:t>1847 3742</a:t>
              </a:r>
              <a:endParaRPr b="1" sz="2600">
                <a:solidFill>
                  <a:schemeClr val="lt1"/>
                </a:solidFill>
                <a:latin typeface="Montserrat"/>
                <a:ea typeface="Montserrat"/>
                <a:cs typeface="Montserrat"/>
                <a:sym typeface="Montserra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2119500"/>
            <a:ext cx="8520600" cy="7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520">
                <a:solidFill>
                  <a:srgbClr val="FFFFFF"/>
                </a:solidFill>
                <a:latin typeface="Montserrat"/>
                <a:ea typeface="Montserrat"/>
                <a:cs typeface="Montserrat"/>
                <a:sym typeface="Montserrat"/>
              </a:rPr>
              <a:t>Diffusion Model </a:t>
            </a:r>
            <a:r>
              <a:rPr b="1" lang="en" sz="3520">
                <a:solidFill>
                  <a:srgbClr val="FFFFFF"/>
                </a:solidFill>
                <a:latin typeface="Montserrat"/>
                <a:ea typeface="Montserrat"/>
                <a:cs typeface="Montserrat"/>
                <a:sym typeface="Montserrat"/>
              </a:rPr>
              <a:t>Notebook</a:t>
            </a:r>
            <a:endParaRPr b="1" sz="3520">
              <a:solidFill>
                <a:srgbClr val="FFFFFF"/>
              </a:solidFill>
              <a:latin typeface="Montserrat"/>
              <a:ea typeface="Montserrat"/>
              <a:cs typeface="Montserrat"/>
              <a:sym typeface="Montserrat"/>
            </a:endParaRPr>
          </a:p>
        </p:txBody>
      </p:sp>
      <p:pic>
        <p:nvPicPr>
          <p:cNvPr id="478" name="Google Shape;478;p50"/>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479" name="Google Shape;479;p50"/>
          <p:cNvSpPr txBox="1"/>
          <p:nvPr>
            <p:ph type="title"/>
          </p:nvPr>
        </p:nvSpPr>
        <p:spPr>
          <a:xfrm>
            <a:off x="1204950" y="3505525"/>
            <a:ext cx="6734100" cy="5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1800">
                <a:solidFill>
                  <a:srgbClr val="FFFFFF"/>
                </a:solidFill>
                <a:latin typeface="Montserrat"/>
                <a:ea typeface="Montserrat"/>
                <a:cs typeface="Montserrat"/>
                <a:sym typeface="Montserrat"/>
              </a:rPr>
              <a:t>Hugging Face Diffusers </a:t>
            </a:r>
            <a:r>
              <a:rPr b="1" lang="en" sz="1800">
                <a:solidFill>
                  <a:srgbClr val="FFFFFF"/>
                </a:solidFill>
                <a:latin typeface="Montserrat"/>
                <a:ea typeface="Montserrat"/>
                <a:cs typeface="Montserrat"/>
                <a:sym typeface="Montserrat"/>
              </a:rPr>
              <a:t>Notebook: </a:t>
            </a:r>
            <a:r>
              <a:rPr b="1" lang="en" sz="1800" u="sng">
                <a:solidFill>
                  <a:schemeClr val="hlink"/>
                </a:solidFill>
                <a:latin typeface="Montserrat"/>
                <a:ea typeface="Montserrat"/>
                <a:cs typeface="Montserrat"/>
                <a:sym typeface="Montserrat"/>
                <a:hlinkClick r:id="rId4"/>
              </a:rPr>
              <a:t>bit.ly/3lkvpRD</a:t>
            </a:r>
            <a:r>
              <a:rPr b="1" lang="en" sz="1800">
                <a:solidFill>
                  <a:srgbClr val="FF6116"/>
                </a:solidFill>
                <a:latin typeface="Montserrat"/>
                <a:ea typeface="Montserrat"/>
                <a:cs typeface="Montserrat"/>
                <a:sym typeface="Montserrat"/>
              </a:rPr>
              <a:t>   </a:t>
            </a:r>
            <a:endParaRPr b="1" sz="1800">
              <a:solidFill>
                <a:srgbClr val="FF6116"/>
              </a:solidFill>
              <a:latin typeface="Montserrat"/>
              <a:ea typeface="Montserrat"/>
              <a:cs typeface="Montserrat"/>
              <a:sym typeface="Montserrat"/>
            </a:endParaRPr>
          </a:p>
          <a:p>
            <a:pPr indent="0" lvl="0" marL="0" rtl="0" algn="ctr">
              <a:spcBef>
                <a:spcPts val="0"/>
              </a:spcBef>
              <a:spcAft>
                <a:spcPts val="0"/>
              </a:spcAft>
              <a:buSzPts val="1100"/>
              <a:buNone/>
            </a:pPr>
            <a:r>
              <a:t/>
            </a:r>
            <a:endParaRPr b="1" sz="1800">
              <a:solidFill>
                <a:srgbClr val="FFFFFF"/>
              </a:solidFill>
              <a:latin typeface="Montserrat"/>
              <a:ea typeface="Montserrat"/>
              <a:cs typeface="Montserrat"/>
              <a:sym typeface="Montserrat"/>
            </a:endParaRPr>
          </a:p>
        </p:txBody>
      </p:sp>
      <p:sp>
        <p:nvSpPr>
          <p:cNvPr id="480" name="Google Shape;480;p50"/>
          <p:cNvSpPr txBox="1"/>
          <p:nvPr>
            <p:ph type="title"/>
          </p:nvPr>
        </p:nvSpPr>
        <p:spPr>
          <a:xfrm>
            <a:off x="651600" y="2931525"/>
            <a:ext cx="7840800" cy="4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1800">
                <a:solidFill>
                  <a:srgbClr val="FFFFFF"/>
                </a:solidFill>
                <a:latin typeface="Montserrat"/>
                <a:ea typeface="Montserrat"/>
                <a:cs typeface="Montserrat"/>
                <a:sym typeface="Montserrat"/>
              </a:rPr>
              <a:t>Diffusion Models from Scratch</a:t>
            </a:r>
            <a:r>
              <a:rPr b="1" lang="en" sz="1800">
                <a:solidFill>
                  <a:srgbClr val="FFFFFF"/>
                </a:solidFill>
                <a:latin typeface="Montserrat"/>
                <a:ea typeface="Montserrat"/>
                <a:cs typeface="Montserrat"/>
                <a:sym typeface="Montserrat"/>
              </a:rPr>
              <a:t> Notebook</a:t>
            </a:r>
            <a:r>
              <a:rPr lang="en" sz="1800">
                <a:solidFill>
                  <a:srgbClr val="FFFFFF"/>
                </a:solidFill>
                <a:latin typeface="Montserrat Medium"/>
                <a:ea typeface="Montserrat Medium"/>
                <a:cs typeface="Montserrat Medium"/>
                <a:sym typeface="Montserrat Medium"/>
              </a:rPr>
              <a:t>:</a:t>
            </a:r>
            <a:r>
              <a:rPr lang="en" sz="1800">
                <a:solidFill>
                  <a:srgbClr val="3C78D8"/>
                </a:solidFill>
                <a:latin typeface="Montserrat Medium"/>
                <a:ea typeface="Montserrat Medium"/>
                <a:cs typeface="Montserrat Medium"/>
                <a:sym typeface="Montserrat Medium"/>
              </a:rPr>
              <a:t> </a:t>
            </a:r>
            <a:r>
              <a:rPr b="1" lang="en" sz="1800" u="sng">
                <a:solidFill>
                  <a:schemeClr val="hlink"/>
                </a:solidFill>
                <a:latin typeface="Montserrat"/>
                <a:ea typeface="Montserrat"/>
                <a:cs typeface="Montserrat"/>
                <a:sym typeface="Montserrat"/>
                <a:hlinkClick r:id="rId5"/>
              </a:rPr>
              <a:t>bit.ly/3K8cqmz</a:t>
            </a:r>
            <a:r>
              <a:rPr b="1" lang="en" sz="1800">
                <a:solidFill>
                  <a:srgbClr val="3C78D8"/>
                </a:solidFill>
                <a:latin typeface="Montserrat"/>
                <a:ea typeface="Montserrat"/>
                <a:cs typeface="Montserrat"/>
                <a:sym typeface="Montserrat"/>
              </a:rPr>
              <a:t> </a:t>
            </a:r>
            <a:endParaRPr b="1" sz="1800">
              <a:solidFill>
                <a:srgbClr val="FFFFFF"/>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4" name="Shape 484"/>
        <p:cNvGrpSpPr/>
        <p:nvPr/>
      </p:nvGrpSpPr>
      <p:grpSpPr>
        <a:xfrm>
          <a:off x="0" y="0"/>
          <a:ext cx="0" cy="0"/>
          <a:chOff x="0" y="0"/>
          <a:chExt cx="0" cy="0"/>
        </a:xfrm>
      </p:grpSpPr>
      <p:sp>
        <p:nvSpPr>
          <p:cNvPr id="485" name="Google Shape;48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Resources</a:t>
            </a:r>
            <a:endParaRPr b="1">
              <a:solidFill>
                <a:srgbClr val="FFFFFF"/>
              </a:solidFill>
              <a:latin typeface="Montserrat"/>
              <a:ea typeface="Montserrat"/>
              <a:cs typeface="Montserrat"/>
              <a:sym typeface="Montserrat"/>
            </a:endParaRPr>
          </a:p>
        </p:txBody>
      </p:sp>
      <p:pic>
        <p:nvPicPr>
          <p:cNvPr id="486" name="Google Shape;486;p51"/>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487" name="Google Shape;487;p51"/>
          <p:cNvSpPr txBox="1"/>
          <p:nvPr/>
        </p:nvSpPr>
        <p:spPr>
          <a:xfrm>
            <a:off x="311700" y="1152475"/>
            <a:ext cx="8621400" cy="37014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Clr>
                <a:srgbClr val="FFFFFF"/>
              </a:buClr>
              <a:buSzPct val="100000"/>
              <a:buFont typeface="Montserrat Medium"/>
              <a:buChar char="●"/>
            </a:pPr>
            <a:r>
              <a:rPr lang="en" sz="1800">
                <a:solidFill>
                  <a:srgbClr val="FFFFFF"/>
                </a:solidFill>
                <a:latin typeface="Montserrat Medium"/>
                <a:ea typeface="Montserrat Medium"/>
                <a:cs typeface="Montserrat Medium"/>
                <a:sym typeface="Montserrat Medium"/>
              </a:rPr>
              <a:t>Math-heavy explanation: </a:t>
            </a:r>
            <a:r>
              <a:rPr lang="en" sz="1800" u="sng">
                <a:solidFill>
                  <a:schemeClr val="hlink"/>
                </a:solidFill>
                <a:latin typeface="Montserrat Medium"/>
                <a:ea typeface="Montserrat Medium"/>
                <a:cs typeface="Montserrat Medium"/>
                <a:sym typeface="Montserrat Medium"/>
                <a:hlinkClick r:id="rId4"/>
              </a:rPr>
              <a:t>https://lilianweng.github.io/posts/2021-07-11-diffusion-models/</a:t>
            </a:r>
            <a:r>
              <a:rPr lang="en" sz="1800">
                <a:solidFill>
                  <a:srgbClr val="FFFFFF"/>
                </a:solidFill>
                <a:latin typeface="Montserrat Medium"/>
                <a:ea typeface="Montserrat Medium"/>
                <a:cs typeface="Montserrat Medium"/>
                <a:sym typeface="Montserrat Medium"/>
              </a:rPr>
              <a:t> </a:t>
            </a:r>
            <a:endParaRPr sz="1800">
              <a:solidFill>
                <a:srgbClr val="FFFFFF"/>
              </a:solidFill>
              <a:latin typeface="Montserrat Medium"/>
              <a:ea typeface="Montserrat Medium"/>
              <a:cs typeface="Montserrat Medium"/>
              <a:sym typeface="Montserrat Medium"/>
            </a:endParaRPr>
          </a:p>
          <a:p>
            <a:pPr indent="0" lvl="0" marL="457200" rtl="0" algn="l">
              <a:lnSpc>
                <a:spcPct val="115000"/>
              </a:lnSpc>
              <a:spcBef>
                <a:spcPts val="1200"/>
              </a:spcBef>
              <a:spcAft>
                <a:spcPts val="0"/>
              </a:spcAft>
              <a:buNone/>
            </a:pPr>
            <a:r>
              <a:t/>
            </a:r>
            <a:endParaRPr sz="1800">
              <a:solidFill>
                <a:srgbClr val="FFFFFF"/>
              </a:solidFill>
              <a:latin typeface="Montserrat Medium"/>
              <a:ea typeface="Montserrat Medium"/>
              <a:cs typeface="Montserrat Medium"/>
              <a:sym typeface="Montserrat Medium"/>
            </a:endParaRPr>
          </a:p>
          <a:p>
            <a:pPr indent="-325755" lvl="0" marL="457200" rtl="0" algn="l">
              <a:lnSpc>
                <a:spcPct val="115000"/>
              </a:lnSpc>
              <a:spcBef>
                <a:spcPts val="1200"/>
              </a:spcBef>
              <a:spcAft>
                <a:spcPts val="0"/>
              </a:spcAft>
              <a:buClr>
                <a:srgbClr val="FFFFFF"/>
              </a:buClr>
              <a:buSzPct val="100000"/>
              <a:buFont typeface="Montserrat Medium"/>
              <a:buChar char="●"/>
            </a:pPr>
            <a:r>
              <a:rPr lang="en" sz="1800">
                <a:solidFill>
                  <a:srgbClr val="FFFFFF"/>
                </a:solidFill>
                <a:latin typeface="Montserrat Medium"/>
                <a:ea typeface="Montserrat Medium"/>
                <a:cs typeface="Montserrat Medium"/>
                <a:sym typeface="Montserrat Medium"/>
              </a:rPr>
              <a:t>Hugging Face Diffusion Models Course: </a:t>
            </a:r>
            <a:r>
              <a:rPr lang="en" sz="1800" u="sng">
                <a:solidFill>
                  <a:schemeClr val="hlink"/>
                </a:solidFill>
                <a:latin typeface="Montserrat Medium"/>
                <a:ea typeface="Montserrat Medium"/>
                <a:cs typeface="Montserrat Medium"/>
                <a:sym typeface="Montserrat Medium"/>
                <a:hlinkClick r:id="rId5"/>
              </a:rPr>
              <a:t>https://github.com/huggingface/diffusion-models-class/tree/main</a:t>
            </a:r>
            <a:r>
              <a:rPr lang="en" sz="1800">
                <a:solidFill>
                  <a:srgbClr val="FFFFFF"/>
                </a:solidFill>
                <a:latin typeface="Montserrat Medium"/>
                <a:ea typeface="Montserrat Medium"/>
                <a:cs typeface="Montserrat Medium"/>
                <a:sym typeface="Montserrat Medium"/>
              </a:rPr>
              <a:t> </a:t>
            </a:r>
            <a:endParaRPr sz="1800">
              <a:solidFill>
                <a:srgbClr val="FFFFFF"/>
              </a:solidFill>
              <a:latin typeface="Montserrat Medium"/>
              <a:ea typeface="Montserrat Medium"/>
              <a:cs typeface="Montserrat Medium"/>
              <a:sym typeface="Montserrat Medium"/>
            </a:endParaRPr>
          </a:p>
          <a:p>
            <a:pPr indent="0" lvl="0" marL="457200" rtl="0" algn="l">
              <a:lnSpc>
                <a:spcPct val="115000"/>
              </a:lnSpc>
              <a:spcBef>
                <a:spcPts val="1200"/>
              </a:spcBef>
              <a:spcAft>
                <a:spcPts val="0"/>
              </a:spcAft>
              <a:buNone/>
            </a:pPr>
            <a:r>
              <a:t/>
            </a:r>
            <a:endParaRPr sz="1800">
              <a:solidFill>
                <a:srgbClr val="FFFFFF"/>
              </a:solidFill>
              <a:latin typeface="Montserrat Medium"/>
              <a:ea typeface="Montserrat Medium"/>
              <a:cs typeface="Montserrat Medium"/>
              <a:sym typeface="Montserrat Medium"/>
            </a:endParaRPr>
          </a:p>
          <a:p>
            <a:pPr indent="-325755" lvl="0" marL="457200" rtl="0" algn="l">
              <a:lnSpc>
                <a:spcPct val="115000"/>
              </a:lnSpc>
              <a:spcBef>
                <a:spcPts val="1200"/>
              </a:spcBef>
              <a:spcAft>
                <a:spcPts val="0"/>
              </a:spcAft>
              <a:buClr>
                <a:srgbClr val="FFFFFF"/>
              </a:buClr>
              <a:buSzPct val="100000"/>
              <a:buFont typeface="Montserrat Medium"/>
              <a:buChar char="●"/>
            </a:pPr>
            <a:r>
              <a:rPr lang="en" sz="1800">
                <a:solidFill>
                  <a:srgbClr val="FFFFFF"/>
                </a:solidFill>
                <a:latin typeface="Montserrat Medium"/>
                <a:ea typeface="Montserrat Medium"/>
                <a:cs typeface="Montserrat Medium"/>
                <a:sym typeface="Montserrat Medium"/>
              </a:rPr>
              <a:t>Seminal DDPM Paper: </a:t>
            </a:r>
            <a:r>
              <a:rPr lang="en" sz="1800" u="sng">
                <a:solidFill>
                  <a:schemeClr val="hlink"/>
                </a:solidFill>
                <a:latin typeface="Montserrat Medium"/>
                <a:ea typeface="Montserrat Medium"/>
                <a:cs typeface="Montserrat Medium"/>
                <a:sym typeface="Montserrat Medium"/>
                <a:hlinkClick r:id="rId6"/>
              </a:rPr>
              <a:t>https://arxiv.org/pdf/2006.11239.pdf</a:t>
            </a:r>
            <a:r>
              <a:rPr lang="en" sz="1800">
                <a:solidFill>
                  <a:srgbClr val="FFFFFF"/>
                </a:solidFill>
                <a:latin typeface="Montserrat Medium"/>
                <a:ea typeface="Montserrat Medium"/>
                <a:cs typeface="Montserrat Medium"/>
                <a:sym typeface="Montserrat Medium"/>
              </a:rPr>
              <a:t> </a:t>
            </a:r>
            <a:endParaRPr sz="1800">
              <a:solidFill>
                <a:srgbClr val="FFFFFF"/>
              </a:solidFill>
              <a:latin typeface="Montserrat Medium"/>
              <a:ea typeface="Montserrat Medium"/>
              <a:cs typeface="Montserrat Medium"/>
              <a:sym typeface="Montserrat Medium"/>
            </a:endParaRPr>
          </a:p>
          <a:p>
            <a:pPr indent="0" lvl="0" marL="457200" rtl="0" algn="l">
              <a:lnSpc>
                <a:spcPct val="115000"/>
              </a:lnSpc>
              <a:spcBef>
                <a:spcPts val="1200"/>
              </a:spcBef>
              <a:spcAft>
                <a:spcPts val="0"/>
              </a:spcAft>
              <a:buNone/>
            </a:pPr>
            <a:r>
              <a:t/>
            </a:r>
            <a:endParaRPr sz="1800">
              <a:solidFill>
                <a:srgbClr val="FFFFFF"/>
              </a:solidFill>
              <a:latin typeface="Montserrat Medium"/>
              <a:ea typeface="Montserrat Medium"/>
              <a:cs typeface="Montserrat Medium"/>
              <a:sym typeface="Montserrat Medium"/>
            </a:endParaRPr>
          </a:p>
          <a:p>
            <a:pPr indent="-325755" lvl="0" marL="457200" rtl="0" algn="l">
              <a:lnSpc>
                <a:spcPct val="115000"/>
              </a:lnSpc>
              <a:spcBef>
                <a:spcPts val="1200"/>
              </a:spcBef>
              <a:spcAft>
                <a:spcPts val="0"/>
              </a:spcAft>
              <a:buClr>
                <a:srgbClr val="FFFFFF"/>
              </a:buClr>
              <a:buSzPct val="100000"/>
              <a:buFont typeface="Montserrat Medium"/>
              <a:buChar char="●"/>
            </a:pPr>
            <a:r>
              <a:rPr lang="en" sz="1800">
                <a:solidFill>
                  <a:srgbClr val="FFFFFF"/>
                </a:solidFill>
                <a:latin typeface="Montserrat Medium"/>
                <a:ea typeface="Montserrat Medium"/>
                <a:cs typeface="Montserrat Medium"/>
                <a:sym typeface="Montserrat Medium"/>
              </a:rPr>
              <a:t>Creating a Text-to-Image Dataset: </a:t>
            </a:r>
            <a:r>
              <a:rPr lang="en" sz="1800" u="sng">
                <a:solidFill>
                  <a:schemeClr val="hlink"/>
                </a:solidFill>
                <a:latin typeface="Montserrat Medium"/>
                <a:ea typeface="Montserrat Medium"/>
                <a:cs typeface="Montserrat Medium"/>
                <a:sym typeface="Montserrat Medium"/>
                <a:hlinkClick r:id="rId7"/>
              </a:rPr>
              <a:t>https://colab.research.google.com/github/huggingface/notebooks/blob/main/diffusers/sd_textual_inversion_training.ipynb#scrollTo=gIFaJum5nqeo&amp;uniqifier=1</a:t>
            </a:r>
            <a:r>
              <a:rPr lang="en" sz="1800">
                <a:solidFill>
                  <a:srgbClr val="FFFFFF"/>
                </a:solidFill>
                <a:latin typeface="Montserrat Medium"/>
                <a:ea typeface="Montserrat Medium"/>
                <a:cs typeface="Montserrat Medium"/>
                <a:sym typeface="Montserrat Medium"/>
              </a:rPr>
              <a:t> </a:t>
            </a:r>
            <a:endParaRPr sz="18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 name="Shape 77"/>
        <p:cNvGrpSpPr/>
        <p:nvPr/>
      </p:nvGrpSpPr>
      <p:grpSpPr>
        <a:xfrm>
          <a:off x="0" y="0"/>
          <a:ext cx="0" cy="0"/>
          <a:chOff x="0" y="0"/>
          <a:chExt cx="0" cy="0"/>
        </a:xfrm>
      </p:grpSpPr>
      <p:sp>
        <p:nvSpPr>
          <p:cNvPr id="78" name="Google Shape;78;p17"/>
          <p:cNvSpPr txBox="1"/>
          <p:nvPr/>
        </p:nvSpPr>
        <p:spPr>
          <a:xfrm>
            <a:off x="311700" y="1152475"/>
            <a:ext cx="8621400" cy="37014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05000"/>
              </a:lnSpc>
              <a:spcBef>
                <a:spcPts val="0"/>
              </a:spcBef>
              <a:spcAft>
                <a:spcPts val="0"/>
              </a:spcAft>
              <a:buClr>
                <a:srgbClr val="FFFFFF"/>
              </a:buClr>
              <a:buSzPts val="2000"/>
              <a:buFont typeface="Montserrat Medium"/>
              <a:buAutoNum type="arabicPeriod"/>
            </a:pPr>
            <a:r>
              <a:rPr lang="en" sz="2000">
                <a:solidFill>
                  <a:schemeClr val="lt1"/>
                </a:solidFill>
                <a:latin typeface="Montserrat Medium"/>
                <a:ea typeface="Montserrat Medium"/>
                <a:cs typeface="Montserrat Medium"/>
                <a:sym typeface="Montserrat Medium"/>
              </a:rPr>
              <a:t>Deep Generative Modelling</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rgbClr val="FFFFFF"/>
              </a:buClr>
              <a:buSzPts val="2000"/>
              <a:buFont typeface="Montserrat Medium"/>
              <a:buAutoNum type="alphaLcPeriod"/>
            </a:pPr>
            <a:r>
              <a:rPr lang="en" sz="2000">
                <a:solidFill>
                  <a:schemeClr val="lt1"/>
                </a:solidFill>
                <a:latin typeface="Montserrat Medium"/>
                <a:ea typeface="Montserrat Medium"/>
                <a:cs typeface="Montserrat Medium"/>
                <a:sym typeface="Montserrat Medium"/>
              </a:rPr>
              <a:t>What is Deep Generative Modelling?</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chemeClr val="lt1"/>
              </a:buClr>
              <a:buSzPts val="2000"/>
              <a:buFont typeface="Montserrat Medium"/>
              <a:buAutoNum type="alphaLcPeriod"/>
            </a:pPr>
            <a:r>
              <a:rPr lang="en" sz="2000">
                <a:solidFill>
                  <a:schemeClr val="lt1"/>
                </a:solidFill>
                <a:latin typeface="Montserrat Medium"/>
                <a:ea typeface="Montserrat Medium"/>
                <a:cs typeface="Montserrat Medium"/>
                <a:sym typeface="Montserrat Medium"/>
              </a:rPr>
              <a:t>Generative Modelling for Computer Vision</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chemeClr val="lt1"/>
              </a:buClr>
              <a:buSzPts val="2000"/>
              <a:buFont typeface="Montserrat Medium"/>
              <a:buAutoNum type="alphaLcPeriod"/>
            </a:pPr>
            <a:r>
              <a:rPr lang="en" sz="2000">
                <a:solidFill>
                  <a:schemeClr val="lt1"/>
                </a:solidFill>
                <a:latin typeface="Montserrat Medium"/>
                <a:ea typeface="Montserrat Medium"/>
                <a:cs typeface="Montserrat Medium"/>
                <a:sym typeface="Montserrat Medium"/>
              </a:rPr>
              <a:t>Motivation</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0"/>
              </a:spcBef>
              <a:spcAft>
                <a:spcPts val="0"/>
              </a:spcAft>
              <a:buClr>
                <a:schemeClr val="lt1"/>
              </a:buClr>
              <a:buSzPts val="2000"/>
              <a:buFont typeface="Montserrat Medium"/>
              <a:buAutoNum type="arabicPeriod"/>
            </a:pPr>
            <a:r>
              <a:rPr lang="en" sz="2000">
                <a:solidFill>
                  <a:schemeClr val="lt1"/>
                </a:solidFill>
                <a:latin typeface="Montserrat Medium"/>
                <a:ea typeface="Montserrat Medium"/>
                <a:cs typeface="Montserrat Medium"/>
                <a:sym typeface="Montserrat Medium"/>
              </a:rPr>
              <a:t>Theory</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chemeClr val="lt1"/>
              </a:buClr>
              <a:buSzPts val="2000"/>
              <a:buFont typeface="Montserrat Medium"/>
              <a:buAutoNum type="alphaLcPeriod"/>
            </a:pPr>
            <a:r>
              <a:rPr lang="en" sz="2000">
                <a:solidFill>
                  <a:schemeClr val="lt1"/>
                </a:solidFill>
                <a:latin typeface="Montserrat Medium"/>
                <a:ea typeface="Montserrat Medium"/>
                <a:cs typeface="Montserrat Medium"/>
                <a:sym typeface="Montserrat Medium"/>
              </a:rPr>
              <a:t>Background Information</a:t>
            </a:r>
            <a:endParaRPr sz="2000">
              <a:solidFill>
                <a:schemeClr val="lt1"/>
              </a:solidFill>
              <a:latin typeface="Montserrat Medium"/>
              <a:ea typeface="Montserrat Medium"/>
              <a:cs typeface="Montserrat Medium"/>
              <a:sym typeface="Montserrat Medium"/>
            </a:endParaRPr>
          </a:p>
          <a:p>
            <a:pPr indent="-355600" lvl="2" marL="1371600" rtl="0" algn="l">
              <a:lnSpc>
                <a:spcPct val="105000"/>
              </a:lnSpc>
              <a:spcBef>
                <a:spcPts val="0"/>
              </a:spcBef>
              <a:spcAft>
                <a:spcPts val="0"/>
              </a:spcAft>
              <a:buClr>
                <a:schemeClr val="lt1"/>
              </a:buClr>
              <a:buSzPts val="2000"/>
              <a:buFont typeface="Montserrat Medium"/>
              <a:buAutoNum type="romanLcPeriod"/>
            </a:pPr>
            <a:r>
              <a:rPr lang="en" sz="2000">
                <a:solidFill>
                  <a:schemeClr val="lt1"/>
                </a:solidFill>
                <a:latin typeface="Montserrat Medium"/>
                <a:ea typeface="Montserrat Medium"/>
                <a:cs typeface="Montserrat Medium"/>
                <a:sym typeface="Montserrat Medium"/>
              </a:rPr>
              <a:t>Markov Chains</a:t>
            </a:r>
            <a:endParaRPr sz="2000">
              <a:solidFill>
                <a:schemeClr val="lt1"/>
              </a:solidFill>
              <a:latin typeface="Montserrat Medium"/>
              <a:ea typeface="Montserrat Medium"/>
              <a:cs typeface="Montserrat Medium"/>
              <a:sym typeface="Montserrat Medium"/>
            </a:endParaRPr>
          </a:p>
          <a:p>
            <a:pPr indent="-355600" lvl="2" marL="1371600" rtl="0" algn="l">
              <a:lnSpc>
                <a:spcPct val="105000"/>
              </a:lnSpc>
              <a:spcBef>
                <a:spcPts val="0"/>
              </a:spcBef>
              <a:spcAft>
                <a:spcPts val="0"/>
              </a:spcAft>
              <a:buClr>
                <a:schemeClr val="lt1"/>
              </a:buClr>
              <a:buSzPts val="2000"/>
              <a:buFont typeface="Montserrat Medium"/>
              <a:buAutoNum type="romanLcPeriod"/>
            </a:pPr>
            <a:r>
              <a:rPr lang="en" sz="2000">
                <a:solidFill>
                  <a:schemeClr val="lt1"/>
                </a:solidFill>
                <a:latin typeface="Montserrat Medium"/>
                <a:ea typeface="Montserrat Medium"/>
                <a:cs typeface="Montserrat Medium"/>
                <a:sym typeface="Montserrat Medium"/>
              </a:rPr>
              <a:t>Forward Diffusion Process</a:t>
            </a:r>
            <a:endParaRPr sz="2000">
              <a:solidFill>
                <a:schemeClr val="lt1"/>
              </a:solidFill>
              <a:latin typeface="Montserrat Medium"/>
              <a:ea typeface="Montserrat Medium"/>
              <a:cs typeface="Montserrat Medium"/>
              <a:sym typeface="Montserrat Medium"/>
            </a:endParaRPr>
          </a:p>
          <a:p>
            <a:pPr indent="-355600" lvl="2" marL="1371600" rtl="0" algn="l">
              <a:lnSpc>
                <a:spcPct val="105000"/>
              </a:lnSpc>
              <a:spcBef>
                <a:spcPts val="0"/>
              </a:spcBef>
              <a:spcAft>
                <a:spcPts val="0"/>
              </a:spcAft>
              <a:buClr>
                <a:schemeClr val="lt1"/>
              </a:buClr>
              <a:buSzPts val="2000"/>
              <a:buFont typeface="Montserrat Medium"/>
              <a:buAutoNum type="romanLcPeriod"/>
            </a:pPr>
            <a:r>
              <a:rPr lang="en" sz="2000">
                <a:solidFill>
                  <a:schemeClr val="lt1"/>
                </a:solidFill>
                <a:latin typeface="Montserrat Medium"/>
                <a:ea typeface="Montserrat Medium"/>
                <a:cs typeface="Montserrat Medium"/>
                <a:sym typeface="Montserrat Medium"/>
              </a:rPr>
              <a:t>Reverse Denoising Process</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chemeClr val="lt1"/>
              </a:buClr>
              <a:buSzPts val="2000"/>
              <a:buFont typeface="Montserrat Medium"/>
              <a:buAutoNum type="alphaLcPeriod"/>
            </a:pPr>
            <a:r>
              <a:rPr lang="en" sz="2000">
                <a:solidFill>
                  <a:schemeClr val="lt1"/>
                </a:solidFill>
                <a:latin typeface="Montserrat Medium"/>
                <a:ea typeface="Montserrat Medium"/>
                <a:cs typeface="Montserrat Medium"/>
                <a:sym typeface="Montserrat Medium"/>
              </a:rPr>
              <a:t>Putting It All Together</a:t>
            </a:r>
            <a:endParaRPr sz="2000">
              <a:solidFill>
                <a:schemeClr val="lt1"/>
              </a:solidFill>
              <a:latin typeface="Montserrat Medium"/>
              <a:ea typeface="Montserrat Medium"/>
              <a:cs typeface="Montserrat Medium"/>
              <a:sym typeface="Montserrat Medium"/>
            </a:endParaRPr>
          </a:p>
          <a:p>
            <a:pPr indent="-355600" lvl="1" marL="914400" rtl="0" algn="l">
              <a:lnSpc>
                <a:spcPct val="105000"/>
              </a:lnSpc>
              <a:spcBef>
                <a:spcPts val="0"/>
              </a:spcBef>
              <a:spcAft>
                <a:spcPts val="0"/>
              </a:spcAft>
              <a:buClr>
                <a:schemeClr val="lt1"/>
              </a:buClr>
              <a:buSzPts val="2000"/>
              <a:buFont typeface="Montserrat Medium"/>
              <a:buAutoNum type="alphaLcPeriod"/>
            </a:pPr>
            <a:r>
              <a:rPr lang="en" sz="2000">
                <a:solidFill>
                  <a:schemeClr val="lt1"/>
                </a:solidFill>
                <a:latin typeface="Montserrat Medium"/>
                <a:ea typeface="Montserrat Medium"/>
                <a:cs typeface="Montserrat Medium"/>
                <a:sym typeface="Montserrat Medium"/>
              </a:rPr>
              <a:t>Conditioning Diffusion Models</a:t>
            </a:r>
            <a:endParaRPr sz="2000">
              <a:solidFill>
                <a:schemeClr val="lt1"/>
              </a:solidFill>
              <a:latin typeface="Montserrat Medium"/>
              <a:ea typeface="Montserrat Medium"/>
              <a:cs typeface="Montserrat Medium"/>
              <a:sym typeface="Montserrat Medium"/>
            </a:endParaRPr>
          </a:p>
          <a:p>
            <a:pPr indent="-355600" lvl="0" marL="457200" rtl="0" algn="l">
              <a:lnSpc>
                <a:spcPct val="105000"/>
              </a:lnSpc>
              <a:spcBef>
                <a:spcPts val="0"/>
              </a:spcBef>
              <a:spcAft>
                <a:spcPts val="0"/>
              </a:spcAft>
              <a:buClr>
                <a:schemeClr val="lt1"/>
              </a:buClr>
              <a:buSzPts val="2000"/>
              <a:buFont typeface="Montserrat Medium"/>
              <a:buAutoNum type="arabicPeriod"/>
            </a:pPr>
            <a:r>
              <a:rPr lang="en" sz="2000">
                <a:solidFill>
                  <a:schemeClr val="lt1"/>
                </a:solidFill>
                <a:latin typeface="Montserrat Medium"/>
                <a:ea typeface="Montserrat Medium"/>
                <a:cs typeface="Montserrat Medium"/>
                <a:sym typeface="Montserrat Medium"/>
              </a:rPr>
              <a:t>Implementation and Applications in Notebook</a:t>
            </a:r>
            <a:endParaRPr sz="2000">
              <a:solidFill>
                <a:schemeClr val="lt1"/>
              </a:solidFill>
              <a:latin typeface="Montserrat Medium"/>
              <a:ea typeface="Montserrat Medium"/>
              <a:cs typeface="Montserrat Medium"/>
              <a:sym typeface="Montserrat Medium"/>
            </a:endParaRPr>
          </a:p>
        </p:txBody>
      </p:sp>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Workshop Outline</a:t>
            </a:r>
            <a:endParaRPr b="1">
              <a:solidFill>
                <a:srgbClr val="FFFFFF"/>
              </a:solidFill>
              <a:latin typeface="Montserrat"/>
              <a:ea typeface="Montserrat"/>
              <a:cs typeface="Montserrat"/>
              <a:sym typeface="Montserrat"/>
            </a:endParaRPr>
          </a:p>
        </p:txBody>
      </p:sp>
      <p:pic>
        <p:nvPicPr>
          <p:cNvPr id="80" name="Google Shape;80;p17"/>
          <p:cNvPicPr preferRelativeResize="0"/>
          <p:nvPr/>
        </p:nvPicPr>
        <p:blipFill>
          <a:blip r:embed="rId3">
            <a:alphaModFix/>
          </a:blip>
          <a:stretch>
            <a:fillRect/>
          </a:stretch>
        </p:blipFill>
        <p:spPr>
          <a:xfrm>
            <a:off x="8226875" y="0"/>
            <a:ext cx="917125" cy="91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rgbClr val="FFFFFF"/>
                </a:solidFill>
                <a:latin typeface="Montserrat"/>
                <a:ea typeface="Montserrat"/>
                <a:cs typeface="Montserrat"/>
                <a:sym typeface="Montserrat"/>
              </a:rPr>
              <a:t>Deep Generative Modelling</a:t>
            </a:r>
            <a:endParaRPr b="1" sz="3020">
              <a:solidFill>
                <a:srgbClr val="FFFFFF"/>
              </a:solidFill>
              <a:latin typeface="Montserrat"/>
              <a:ea typeface="Montserrat"/>
              <a:cs typeface="Montserrat"/>
              <a:sym typeface="Montserrat"/>
            </a:endParaRPr>
          </a:p>
        </p:txBody>
      </p:sp>
      <p:pic>
        <p:nvPicPr>
          <p:cNvPr id="86" name="Google Shape;86;p18"/>
          <p:cNvPicPr preferRelativeResize="0"/>
          <p:nvPr/>
        </p:nvPicPr>
        <p:blipFill>
          <a:blip r:embed="rId3">
            <a:alphaModFix/>
          </a:blip>
          <a:stretch>
            <a:fillRect/>
          </a:stretch>
        </p:blipFill>
        <p:spPr>
          <a:xfrm>
            <a:off x="8226875" y="0"/>
            <a:ext cx="917125" cy="91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Probabilistic</a:t>
            </a:r>
            <a:r>
              <a:rPr b="1" lang="en">
                <a:solidFill>
                  <a:srgbClr val="FFFFFF"/>
                </a:solidFill>
                <a:latin typeface="Montserrat"/>
                <a:ea typeface="Montserrat"/>
                <a:cs typeface="Montserrat"/>
                <a:sym typeface="Montserrat"/>
              </a:rPr>
              <a:t> Machine Learning</a:t>
            </a:r>
            <a:endParaRPr b="1">
              <a:solidFill>
                <a:srgbClr val="FFFFFF"/>
              </a:solidFill>
              <a:latin typeface="Montserrat"/>
              <a:ea typeface="Montserrat"/>
              <a:cs typeface="Montserrat"/>
              <a:sym typeface="Montserrat"/>
            </a:endParaRPr>
          </a:p>
        </p:txBody>
      </p:sp>
      <p:pic>
        <p:nvPicPr>
          <p:cNvPr id="92" name="Google Shape;92;p19"/>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93" name="Google Shape;93;p19"/>
          <p:cNvPicPr preferRelativeResize="0"/>
          <p:nvPr/>
        </p:nvPicPr>
        <p:blipFill>
          <a:blip r:embed="rId4">
            <a:alphaModFix/>
          </a:blip>
          <a:stretch>
            <a:fillRect/>
          </a:stretch>
        </p:blipFill>
        <p:spPr>
          <a:xfrm>
            <a:off x="679050" y="1301000"/>
            <a:ext cx="4206500" cy="3297900"/>
          </a:xfrm>
          <a:prstGeom prst="rect">
            <a:avLst/>
          </a:prstGeom>
          <a:noFill/>
          <a:ln>
            <a:noFill/>
          </a:ln>
        </p:spPr>
      </p:pic>
      <p:pic>
        <p:nvPicPr>
          <p:cNvPr id="94" name="Google Shape;94;p19"/>
          <p:cNvPicPr preferRelativeResize="0"/>
          <p:nvPr/>
        </p:nvPicPr>
        <p:blipFill>
          <a:blip r:embed="rId5">
            <a:alphaModFix/>
          </a:blip>
          <a:stretch>
            <a:fillRect/>
          </a:stretch>
        </p:blipFill>
        <p:spPr>
          <a:xfrm>
            <a:off x="5233796" y="2368963"/>
            <a:ext cx="2925843" cy="777675"/>
          </a:xfrm>
          <a:prstGeom prst="rect">
            <a:avLst/>
          </a:prstGeom>
          <a:noFill/>
          <a:ln>
            <a:noFill/>
          </a:ln>
        </p:spPr>
      </p:pic>
      <p:sp>
        <p:nvSpPr>
          <p:cNvPr id="95" name="Google Shape;95;p19"/>
          <p:cNvSpPr txBox="1"/>
          <p:nvPr/>
        </p:nvSpPr>
        <p:spPr>
          <a:xfrm>
            <a:off x="5166575" y="3297925"/>
            <a:ext cx="3060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en" sz="2000">
                <a:solidFill>
                  <a:srgbClr val="FFFFFF"/>
                </a:solidFill>
                <a:latin typeface="Montserrat Medium"/>
                <a:ea typeface="Montserrat Medium"/>
                <a:cs typeface="Montserrat Medium"/>
                <a:sym typeface="Montserrat Medium"/>
              </a:rPr>
              <a:t>some </a:t>
            </a:r>
            <a:r>
              <a:rPr lang="en" sz="2000">
                <a:solidFill>
                  <a:srgbClr val="FFFFFF"/>
                </a:solidFill>
                <a:latin typeface="Montserrat Medium"/>
                <a:ea typeface="Montserrat Medium"/>
                <a:cs typeface="Montserrat Medium"/>
                <a:sym typeface="Montserrat Medium"/>
              </a:rPr>
              <a:t>distribution</a:t>
            </a:r>
            <a:r>
              <a:rPr b="1" lang="en" sz="2000">
                <a:solidFill>
                  <a:srgbClr val="FFFFFF"/>
                </a:solidFill>
                <a:latin typeface="Montserrat"/>
                <a:ea typeface="Montserrat"/>
                <a:cs typeface="Montserrat"/>
                <a:sym typeface="Montserrat"/>
              </a:rPr>
              <a:t> </a:t>
            </a:r>
            <a:r>
              <a:rPr b="1" i="1" lang="en" sz="2000">
                <a:solidFill>
                  <a:srgbClr val="FFFFFF"/>
                </a:solidFill>
                <a:latin typeface="Montserrat"/>
                <a:ea typeface="Montserrat"/>
                <a:cs typeface="Montserrat"/>
                <a:sym typeface="Montserrat"/>
              </a:rPr>
              <a:t>P</a:t>
            </a:r>
            <a:endParaRPr i="1" sz="20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Probabilistic Machine Learning</a:t>
            </a:r>
            <a:endParaRPr b="1">
              <a:solidFill>
                <a:srgbClr val="FFFFFF"/>
              </a:solidFill>
              <a:latin typeface="Montserrat"/>
              <a:ea typeface="Montserrat"/>
              <a:cs typeface="Montserrat"/>
              <a:sym typeface="Montserrat"/>
            </a:endParaRPr>
          </a:p>
        </p:txBody>
      </p:sp>
      <p:pic>
        <p:nvPicPr>
          <p:cNvPr id="101" name="Google Shape;101;p20"/>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102" name="Google Shape;102;p20"/>
          <p:cNvPicPr preferRelativeResize="0"/>
          <p:nvPr/>
        </p:nvPicPr>
        <p:blipFill>
          <a:blip r:embed="rId4">
            <a:alphaModFix/>
          </a:blip>
          <a:stretch>
            <a:fillRect/>
          </a:stretch>
        </p:blipFill>
        <p:spPr>
          <a:xfrm>
            <a:off x="679050" y="1301000"/>
            <a:ext cx="4206500" cy="3297900"/>
          </a:xfrm>
          <a:prstGeom prst="rect">
            <a:avLst/>
          </a:prstGeom>
          <a:noFill/>
          <a:ln>
            <a:noFill/>
          </a:ln>
        </p:spPr>
      </p:pic>
      <p:pic>
        <p:nvPicPr>
          <p:cNvPr id="103" name="Google Shape;103;p20"/>
          <p:cNvPicPr preferRelativeResize="0"/>
          <p:nvPr/>
        </p:nvPicPr>
        <p:blipFill>
          <a:blip r:embed="rId5">
            <a:alphaModFix/>
          </a:blip>
          <a:stretch>
            <a:fillRect/>
          </a:stretch>
        </p:blipFill>
        <p:spPr>
          <a:xfrm>
            <a:off x="5233796" y="2368963"/>
            <a:ext cx="2925843" cy="777675"/>
          </a:xfrm>
          <a:prstGeom prst="rect">
            <a:avLst/>
          </a:prstGeom>
          <a:noFill/>
          <a:ln>
            <a:noFill/>
          </a:ln>
        </p:spPr>
      </p:pic>
      <p:sp>
        <p:nvSpPr>
          <p:cNvPr id="104" name="Google Shape;104;p20"/>
          <p:cNvSpPr txBox="1"/>
          <p:nvPr/>
        </p:nvSpPr>
        <p:spPr>
          <a:xfrm>
            <a:off x="5166575" y="3297925"/>
            <a:ext cx="3060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en" sz="2000">
                <a:solidFill>
                  <a:srgbClr val="FFFFFF"/>
                </a:solidFill>
                <a:latin typeface="Montserrat Medium"/>
                <a:ea typeface="Montserrat Medium"/>
                <a:cs typeface="Montserrat Medium"/>
                <a:sym typeface="Montserrat Medium"/>
              </a:rPr>
              <a:t>some distribution</a:t>
            </a:r>
            <a:r>
              <a:rPr b="1" lang="en" sz="2000">
                <a:solidFill>
                  <a:srgbClr val="FFFFFF"/>
                </a:solidFill>
                <a:latin typeface="Montserrat"/>
                <a:ea typeface="Montserrat"/>
                <a:cs typeface="Montserrat"/>
                <a:sym typeface="Montserrat"/>
              </a:rPr>
              <a:t> </a:t>
            </a:r>
            <a:r>
              <a:rPr b="1" i="1" lang="en" sz="2000">
                <a:solidFill>
                  <a:srgbClr val="FFFFFF"/>
                </a:solidFill>
                <a:latin typeface="Montserrat"/>
                <a:ea typeface="Montserrat"/>
                <a:cs typeface="Montserrat"/>
                <a:sym typeface="Montserrat"/>
              </a:rPr>
              <a:t>P</a:t>
            </a:r>
            <a:endParaRPr i="1" sz="2000">
              <a:solidFill>
                <a:srgbClr val="FFFFFF"/>
              </a:solidFill>
              <a:latin typeface="Montserrat Medium"/>
              <a:ea typeface="Montserrat Medium"/>
              <a:cs typeface="Montserrat Medium"/>
              <a:sym typeface="Montserrat Medium"/>
            </a:endParaRPr>
          </a:p>
        </p:txBody>
      </p:sp>
      <p:cxnSp>
        <p:nvCxnSpPr>
          <p:cNvPr id="105" name="Google Shape;105;p20"/>
          <p:cNvCxnSpPr/>
          <p:nvPr/>
        </p:nvCxnSpPr>
        <p:spPr>
          <a:xfrm flipH="1" rot="10800000">
            <a:off x="1481825" y="1582925"/>
            <a:ext cx="3086700" cy="2566200"/>
          </a:xfrm>
          <a:prstGeom prst="straightConnector1">
            <a:avLst/>
          </a:prstGeom>
          <a:noFill/>
          <a:ln cap="flat" cmpd="sng" w="19050">
            <a:solidFill>
              <a:srgbClr val="FF99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Probabilistic Machine Learning</a:t>
            </a:r>
            <a:endParaRPr b="1">
              <a:solidFill>
                <a:srgbClr val="FFFFFF"/>
              </a:solidFill>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112" name="Google Shape;112;p21"/>
          <p:cNvPicPr preferRelativeResize="0"/>
          <p:nvPr/>
        </p:nvPicPr>
        <p:blipFill>
          <a:blip r:embed="rId4">
            <a:alphaModFix/>
          </a:blip>
          <a:stretch>
            <a:fillRect/>
          </a:stretch>
        </p:blipFill>
        <p:spPr>
          <a:xfrm>
            <a:off x="679050" y="1301000"/>
            <a:ext cx="4206500" cy="3297900"/>
          </a:xfrm>
          <a:prstGeom prst="rect">
            <a:avLst/>
          </a:prstGeom>
          <a:noFill/>
          <a:ln>
            <a:noFill/>
          </a:ln>
        </p:spPr>
      </p:pic>
      <p:pic>
        <p:nvPicPr>
          <p:cNvPr id="113" name="Google Shape;113;p21"/>
          <p:cNvPicPr preferRelativeResize="0"/>
          <p:nvPr/>
        </p:nvPicPr>
        <p:blipFill>
          <a:blip r:embed="rId5">
            <a:alphaModFix/>
          </a:blip>
          <a:stretch>
            <a:fillRect/>
          </a:stretch>
        </p:blipFill>
        <p:spPr>
          <a:xfrm>
            <a:off x="5233796" y="2368963"/>
            <a:ext cx="2925843" cy="777675"/>
          </a:xfrm>
          <a:prstGeom prst="rect">
            <a:avLst/>
          </a:prstGeom>
          <a:noFill/>
          <a:ln>
            <a:noFill/>
          </a:ln>
        </p:spPr>
      </p:pic>
      <p:sp>
        <p:nvSpPr>
          <p:cNvPr id="114" name="Google Shape;114;p21"/>
          <p:cNvSpPr txBox="1"/>
          <p:nvPr/>
        </p:nvSpPr>
        <p:spPr>
          <a:xfrm>
            <a:off x="5166575" y="3297925"/>
            <a:ext cx="3060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en" sz="2000">
                <a:solidFill>
                  <a:srgbClr val="FFFFFF"/>
                </a:solidFill>
                <a:latin typeface="Montserrat Medium"/>
                <a:ea typeface="Montserrat Medium"/>
                <a:cs typeface="Montserrat Medium"/>
                <a:sym typeface="Montserrat Medium"/>
              </a:rPr>
              <a:t>some distribution</a:t>
            </a:r>
            <a:r>
              <a:rPr b="1" lang="en" sz="2000">
                <a:solidFill>
                  <a:srgbClr val="FFFFFF"/>
                </a:solidFill>
                <a:latin typeface="Montserrat"/>
                <a:ea typeface="Montserrat"/>
                <a:cs typeface="Montserrat"/>
                <a:sym typeface="Montserrat"/>
              </a:rPr>
              <a:t> </a:t>
            </a:r>
            <a:r>
              <a:rPr b="1" i="1" lang="en" sz="2000">
                <a:solidFill>
                  <a:srgbClr val="FFFFFF"/>
                </a:solidFill>
                <a:latin typeface="Montserrat"/>
                <a:ea typeface="Montserrat"/>
                <a:cs typeface="Montserrat"/>
                <a:sym typeface="Montserrat"/>
              </a:rPr>
              <a:t>P</a:t>
            </a:r>
            <a:endParaRPr i="1" sz="2000">
              <a:solidFill>
                <a:srgbClr val="FFFFFF"/>
              </a:solidFill>
              <a:latin typeface="Montserrat Medium"/>
              <a:ea typeface="Montserrat Medium"/>
              <a:cs typeface="Montserrat Medium"/>
              <a:sym typeface="Montserrat Medium"/>
            </a:endParaRPr>
          </a:p>
        </p:txBody>
      </p:sp>
      <p:cxnSp>
        <p:nvCxnSpPr>
          <p:cNvPr id="115" name="Google Shape;115;p21"/>
          <p:cNvCxnSpPr/>
          <p:nvPr/>
        </p:nvCxnSpPr>
        <p:spPr>
          <a:xfrm rot="10800000">
            <a:off x="3383000" y="2587825"/>
            <a:ext cx="21600" cy="1629000"/>
          </a:xfrm>
          <a:prstGeom prst="straightConnector1">
            <a:avLst/>
          </a:prstGeom>
          <a:noFill/>
          <a:ln cap="flat" cmpd="sng" w="28575">
            <a:solidFill>
              <a:srgbClr val="FF0000"/>
            </a:solidFill>
            <a:prstDash val="dash"/>
            <a:round/>
            <a:headEnd len="med" w="med" type="none"/>
            <a:tailEnd len="med" w="med" type="none"/>
          </a:ln>
        </p:spPr>
      </p:cxnSp>
      <p:cxnSp>
        <p:nvCxnSpPr>
          <p:cNvPr id="116" name="Google Shape;116;p21"/>
          <p:cNvCxnSpPr/>
          <p:nvPr/>
        </p:nvCxnSpPr>
        <p:spPr>
          <a:xfrm flipH="1" rot="10800000">
            <a:off x="1438400" y="2568150"/>
            <a:ext cx="1966200" cy="7200"/>
          </a:xfrm>
          <a:prstGeom prst="straightConnector1">
            <a:avLst/>
          </a:prstGeom>
          <a:noFill/>
          <a:ln cap="flat" cmpd="sng" w="28575">
            <a:solidFill>
              <a:srgbClr val="FF0000"/>
            </a:solidFill>
            <a:prstDash val="dash"/>
            <a:round/>
            <a:headEnd len="med" w="med" type="none"/>
            <a:tailEnd len="med" w="med" type="none"/>
          </a:ln>
        </p:spPr>
      </p:cxnSp>
      <p:cxnSp>
        <p:nvCxnSpPr>
          <p:cNvPr id="117" name="Google Shape;117;p21"/>
          <p:cNvCxnSpPr/>
          <p:nvPr/>
        </p:nvCxnSpPr>
        <p:spPr>
          <a:xfrm flipH="1" rot="10800000">
            <a:off x="1481825" y="1582925"/>
            <a:ext cx="3086700" cy="2566200"/>
          </a:xfrm>
          <a:prstGeom prst="straightConnector1">
            <a:avLst/>
          </a:prstGeom>
          <a:noFill/>
          <a:ln cap="flat" cmpd="sng" w="19050">
            <a:solidFill>
              <a:srgbClr val="FF99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Probabilistic Machine Learning</a:t>
            </a:r>
            <a:endParaRPr b="1">
              <a:solidFill>
                <a:srgbClr val="FFFFFF"/>
              </a:solidFill>
              <a:latin typeface="Montserrat"/>
              <a:ea typeface="Montserrat"/>
              <a:cs typeface="Montserrat"/>
              <a:sym typeface="Montserrat"/>
            </a:endParaRPr>
          </a:p>
        </p:txBody>
      </p:sp>
      <p:pic>
        <p:nvPicPr>
          <p:cNvPr id="123" name="Google Shape;123;p22"/>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124" name="Google Shape;124;p22"/>
          <p:cNvPicPr preferRelativeResize="0"/>
          <p:nvPr/>
        </p:nvPicPr>
        <p:blipFill>
          <a:blip r:embed="rId4">
            <a:alphaModFix/>
          </a:blip>
          <a:stretch>
            <a:fillRect/>
          </a:stretch>
        </p:blipFill>
        <p:spPr>
          <a:xfrm>
            <a:off x="679050" y="1301000"/>
            <a:ext cx="4206500" cy="3297900"/>
          </a:xfrm>
          <a:prstGeom prst="rect">
            <a:avLst/>
          </a:prstGeom>
          <a:noFill/>
          <a:ln>
            <a:noFill/>
          </a:ln>
        </p:spPr>
      </p:pic>
      <p:pic>
        <p:nvPicPr>
          <p:cNvPr id="125" name="Google Shape;125;p22"/>
          <p:cNvPicPr preferRelativeResize="0"/>
          <p:nvPr/>
        </p:nvPicPr>
        <p:blipFill>
          <a:blip r:embed="rId5">
            <a:alphaModFix/>
          </a:blip>
          <a:stretch>
            <a:fillRect/>
          </a:stretch>
        </p:blipFill>
        <p:spPr>
          <a:xfrm>
            <a:off x="5233796" y="2368963"/>
            <a:ext cx="2925843" cy="777675"/>
          </a:xfrm>
          <a:prstGeom prst="rect">
            <a:avLst/>
          </a:prstGeom>
          <a:noFill/>
          <a:ln>
            <a:noFill/>
          </a:ln>
        </p:spPr>
      </p:pic>
      <p:sp>
        <p:nvSpPr>
          <p:cNvPr id="126" name="Google Shape;126;p22"/>
          <p:cNvSpPr txBox="1"/>
          <p:nvPr/>
        </p:nvSpPr>
        <p:spPr>
          <a:xfrm>
            <a:off x="5166575" y="3297925"/>
            <a:ext cx="3060300" cy="572700"/>
          </a:xfrm>
          <a:prstGeom prst="rect">
            <a:avLst/>
          </a:prstGeom>
          <a:noFill/>
          <a:ln>
            <a:noFill/>
          </a:ln>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en" sz="2000">
                <a:solidFill>
                  <a:srgbClr val="FFFFFF"/>
                </a:solidFill>
                <a:latin typeface="Montserrat Medium"/>
                <a:ea typeface="Montserrat Medium"/>
                <a:cs typeface="Montserrat Medium"/>
                <a:sym typeface="Montserrat Medium"/>
              </a:rPr>
              <a:t>some distribution</a:t>
            </a:r>
            <a:r>
              <a:rPr b="1" lang="en" sz="2000">
                <a:solidFill>
                  <a:srgbClr val="FFFFFF"/>
                </a:solidFill>
                <a:latin typeface="Montserrat"/>
                <a:ea typeface="Montserrat"/>
                <a:cs typeface="Montserrat"/>
                <a:sym typeface="Montserrat"/>
              </a:rPr>
              <a:t> </a:t>
            </a:r>
            <a:r>
              <a:rPr b="1" i="1" lang="en" sz="2000">
                <a:solidFill>
                  <a:srgbClr val="FFFFFF"/>
                </a:solidFill>
                <a:latin typeface="Montserrat"/>
                <a:ea typeface="Montserrat"/>
                <a:cs typeface="Montserrat"/>
                <a:sym typeface="Montserrat"/>
              </a:rPr>
              <a:t>P</a:t>
            </a:r>
            <a:endParaRPr i="1" sz="2000">
              <a:solidFill>
                <a:srgbClr val="FFFFFF"/>
              </a:solidFill>
              <a:latin typeface="Montserrat Medium"/>
              <a:ea typeface="Montserrat Medium"/>
              <a:cs typeface="Montserrat Medium"/>
              <a:sym typeface="Montserrat Medium"/>
            </a:endParaRPr>
          </a:p>
        </p:txBody>
      </p:sp>
      <p:cxnSp>
        <p:nvCxnSpPr>
          <p:cNvPr id="127" name="Google Shape;127;p22"/>
          <p:cNvCxnSpPr/>
          <p:nvPr/>
        </p:nvCxnSpPr>
        <p:spPr>
          <a:xfrm rot="10800000">
            <a:off x="3383000" y="2587825"/>
            <a:ext cx="21600" cy="1629000"/>
          </a:xfrm>
          <a:prstGeom prst="straightConnector1">
            <a:avLst/>
          </a:prstGeom>
          <a:noFill/>
          <a:ln cap="flat" cmpd="sng" w="28575">
            <a:solidFill>
              <a:srgbClr val="FF0000"/>
            </a:solidFill>
            <a:prstDash val="dash"/>
            <a:round/>
            <a:headEnd len="med" w="med" type="none"/>
            <a:tailEnd len="med" w="med" type="none"/>
          </a:ln>
        </p:spPr>
      </p:cxnSp>
      <p:cxnSp>
        <p:nvCxnSpPr>
          <p:cNvPr id="128" name="Google Shape;128;p22"/>
          <p:cNvCxnSpPr/>
          <p:nvPr/>
        </p:nvCxnSpPr>
        <p:spPr>
          <a:xfrm flipH="1" rot="10800000">
            <a:off x="1438400" y="2568150"/>
            <a:ext cx="1966200" cy="7200"/>
          </a:xfrm>
          <a:prstGeom prst="straightConnector1">
            <a:avLst/>
          </a:prstGeom>
          <a:noFill/>
          <a:ln cap="flat" cmpd="sng" w="28575">
            <a:solidFill>
              <a:srgbClr val="FF0000"/>
            </a:solidFill>
            <a:prstDash val="dash"/>
            <a:round/>
            <a:headEnd len="med" w="med" type="none"/>
            <a:tailEnd len="med" w="med" type="none"/>
          </a:ln>
        </p:spPr>
      </p:cxnSp>
      <p:cxnSp>
        <p:nvCxnSpPr>
          <p:cNvPr id="129" name="Google Shape;129;p22"/>
          <p:cNvCxnSpPr/>
          <p:nvPr/>
        </p:nvCxnSpPr>
        <p:spPr>
          <a:xfrm flipH="1" rot="10800000">
            <a:off x="1481825" y="1582925"/>
            <a:ext cx="3086700" cy="2566200"/>
          </a:xfrm>
          <a:prstGeom prst="straightConnector1">
            <a:avLst/>
          </a:prstGeom>
          <a:noFill/>
          <a:ln cap="flat" cmpd="sng" w="19050">
            <a:solidFill>
              <a:srgbClr val="FF9900"/>
            </a:solidFill>
            <a:prstDash val="solid"/>
            <a:round/>
            <a:headEnd len="med" w="med" type="none"/>
            <a:tailEnd len="med" w="med" type="none"/>
          </a:ln>
        </p:spPr>
      </p:cxnSp>
      <p:sp>
        <p:nvSpPr>
          <p:cNvPr id="130" name="Google Shape;130;p22"/>
          <p:cNvSpPr/>
          <p:nvPr/>
        </p:nvSpPr>
        <p:spPr>
          <a:xfrm>
            <a:off x="3303400" y="2349250"/>
            <a:ext cx="144600" cy="1518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3252100" y="2501050"/>
            <a:ext cx="195900" cy="1872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3303400" y="2688250"/>
            <a:ext cx="144600" cy="1518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